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1.xml" ContentType="application/vnd.openxmlformats-officedocument.drawingml.chartshapes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2.xml" ContentType="application/vnd.openxmlformats-officedocument.drawingml.chartshape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drawings/drawing3.xml" ContentType="application/vnd.openxmlformats-officedocument.drawingml.chartshape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483" r:id="rId6"/>
    <p:sldId id="491" r:id="rId7"/>
    <p:sldId id="493" r:id="rId8"/>
    <p:sldId id="494" r:id="rId9"/>
    <p:sldId id="502" r:id="rId10"/>
    <p:sldId id="496" r:id="rId11"/>
    <p:sldId id="497" r:id="rId12"/>
    <p:sldId id="498" r:id="rId13"/>
    <p:sldId id="434" r:id="rId14"/>
    <p:sldId id="503" r:id="rId15"/>
    <p:sldId id="499" r:id="rId16"/>
    <p:sldId id="508" r:id="rId17"/>
    <p:sldId id="430" r:id="rId18"/>
    <p:sldId id="473" r:id="rId19"/>
    <p:sldId id="468" r:id="rId20"/>
    <p:sldId id="469" r:id="rId21"/>
    <p:sldId id="470" r:id="rId22"/>
    <p:sldId id="505" r:id="rId23"/>
    <p:sldId id="506" r:id="rId24"/>
    <p:sldId id="486" r:id="rId25"/>
    <p:sldId id="507" r:id="rId26"/>
    <p:sldId id="474" r:id="rId27"/>
    <p:sldId id="481" r:id="rId28"/>
    <p:sldId id="500" r:id="rId29"/>
    <p:sldId id="501" r:id="rId30"/>
    <p:sldId id="482" r:id="rId31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224994"/>
    <a:srgbClr val="E20000"/>
    <a:srgbClr val="FC8637"/>
    <a:srgbClr val="A9D18E"/>
    <a:srgbClr val="C55A11"/>
    <a:srgbClr val="FF9B45"/>
    <a:srgbClr val="D9D9D9"/>
    <a:srgbClr val="FFCEAD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241" autoAdjust="0"/>
  </p:normalViewPr>
  <p:slideViewPr>
    <p:cSldViewPr snapToGrid="0">
      <p:cViewPr varScale="1">
        <p:scale>
          <a:sx n="80" d="100"/>
          <a:sy n="80" d="100"/>
        </p:scale>
        <p:origin x="77" y="2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Mirza\&#4315;&#4312;&#4316;&#4312;&#4321;&#4322;&#4320;&#4312;&#4321;%20&#4318;&#4320;&#4308;&#4310;&#4308;&#4316;&#4322;&#4304;&#4330;&#4312;&#4308;&#4305;&#4312;\2022%20&#4316;&#4317;&#4308;&#4315;&#4305;&#4308;&#4320;&#4312;\eqsporti_qveynebi_1995-2022%20(1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D:\Mirza\&#4315;&#4312;&#4316;&#4312;&#4321;&#4322;&#4320;&#4312;&#4321;%20&#4318;&#4320;&#4308;&#4310;&#4308;&#4316;&#4322;&#4304;&#4330;&#4312;&#4308;&#4305;&#4312;\2022%20&#4316;&#4317;&#4308;&#4315;&#4305;&#4308;&#4320;&#4312;\travel-2022-9%20tve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16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atia.Gulua\Desktop\PEFA%20&#4328;&#4308;&#4324;&#4304;&#4321;&#4308;&#4305;&#4312;&#4321;%20&#4325;&#4323;&#4314;&#4308;&#4305;&#4312;&#4321;%20&#4328;&#4308;&#4307;&#4304;&#4320;&#4308;&#4305;&#430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pio.bitsadze\Desktop\Copy%20of%20Interest%20Rate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chartUserShapes" Target="../drawings/drawing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Desktop\2023\prezentacia\&#4318;&#4320;&#4308;&#4310;&#4308;&#4316;&#4322;&#4304;&#4330;&#4312;&#4304;%20-%202023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rgbClr val="FF000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497-4DA6-B754-0325DB6A5A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497-4DA6-B754-0325DB6A5AE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497-4DA6-B754-0325DB6A5AE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2497-4DA6-B754-0325DB6A5AE0}"/>
              </c:ext>
            </c:extLst>
          </c:dPt>
          <c:dPt>
            <c:idx val="22"/>
            <c:invertIfNegative val="0"/>
            <c:bubble3D val="0"/>
            <c:spPr>
              <a:solidFill>
                <a:srgbClr val="0099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2497-4DA6-B754-0325DB6A5AE0}"/>
              </c:ext>
            </c:extLst>
          </c:dPt>
          <c:dPt>
            <c:idx val="23"/>
            <c:invertIfNegative val="0"/>
            <c:bubble3D val="0"/>
            <c:spPr>
              <a:solidFill>
                <a:srgbClr val="0099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2497-4DA6-B754-0325DB6A5AE0}"/>
              </c:ext>
            </c:extLst>
          </c:dPt>
          <c:dPt>
            <c:idx val="24"/>
            <c:invertIfNegative val="0"/>
            <c:bubble3D val="0"/>
            <c:spPr>
              <a:solidFill>
                <a:srgbClr val="0099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2497-4DA6-B754-0325DB6A5AE0}"/>
              </c:ext>
            </c:extLst>
          </c:dPt>
          <c:dPt>
            <c:idx val="25"/>
            <c:invertIfNegative val="0"/>
            <c:bubble3D val="0"/>
            <c:spPr>
              <a:solidFill>
                <a:srgbClr val="0099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2497-4DA6-B754-0325DB6A5AE0}"/>
              </c:ext>
            </c:extLst>
          </c:dPt>
          <c:dPt>
            <c:idx val="26"/>
            <c:invertIfNegative val="0"/>
            <c:bubble3D val="0"/>
            <c:spPr>
              <a:solidFill>
                <a:srgbClr val="0099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2497-4DA6-B754-0325DB6A5AE0}"/>
              </c:ext>
            </c:extLst>
          </c:dPt>
          <c:dPt>
            <c:idx val="27"/>
            <c:invertIfNegative val="0"/>
            <c:bubble3D val="0"/>
            <c:spPr>
              <a:solidFill>
                <a:srgbClr val="0099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2497-4DA6-B754-0325DB6A5A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PowerPoint]Sheet3'!$E$3:$E$30</c:f>
              <c:strCache>
                <c:ptCount val="28"/>
                <c:pt idx="0">
                  <c:v>გაუმჭვირვალე - 20 ქვეყანა</c:v>
                </c:pt>
                <c:pt idx="1">
                  <c:v>მინიმალური გამჭვირვალობა - 25 ქვეყანა</c:v>
                </c:pt>
                <c:pt idx="2">
                  <c:v>შეზღუდული გამჭვირვალობა - 40 ქვეყანა</c:v>
                </c:pt>
                <c:pt idx="3">
                  <c:v>მნიშვნელოვნად გამჭვირვალე - 29 ქვეყანა</c:v>
                </c:pt>
                <c:pt idx="4">
                  <c:v>უკრაინა</c:v>
                </c:pt>
                <c:pt idx="5">
                  <c:v>სლოვაკეთი</c:v>
                </c:pt>
                <c:pt idx="6">
                  <c:v>მოლდოვა</c:v>
                </c:pt>
                <c:pt idx="7">
                  <c:v>ბენინი</c:v>
                </c:pt>
                <c:pt idx="8">
                  <c:v>სლოვენია</c:v>
                </c:pt>
                <c:pt idx="9">
                  <c:v>აშშ</c:v>
                </c:pt>
                <c:pt idx="10">
                  <c:v>ფილიპინები</c:v>
                </c:pt>
                <c:pt idx="11">
                  <c:v>ინდონეზია</c:v>
                </c:pt>
                <c:pt idx="12">
                  <c:v>ბულგარეთი</c:v>
                </c:pt>
                <c:pt idx="13">
                  <c:v>საფრანგეთი</c:v>
                </c:pt>
                <c:pt idx="14">
                  <c:v>რუსეთი</c:v>
                </c:pt>
                <c:pt idx="15">
                  <c:v>გერმანია</c:v>
                </c:pt>
                <c:pt idx="16">
                  <c:v>დიდი ბრიტანეთი</c:v>
                </c:pt>
                <c:pt idx="17">
                  <c:v>სამხრეთ კორეა</c:v>
                </c:pt>
                <c:pt idx="18">
                  <c:v>იტალია</c:v>
                </c:pt>
                <c:pt idx="19">
                  <c:v>დომენიკის რესპუბლიკა</c:v>
                </c:pt>
                <c:pt idx="20">
                  <c:v>ავსტრალია</c:v>
                </c:pt>
                <c:pt idx="21">
                  <c:v>ბრაზილია</c:v>
                </c:pt>
                <c:pt idx="22">
                  <c:v>ნორვეგია</c:v>
                </c:pt>
                <c:pt idx="23">
                  <c:v>მექსიკა</c:v>
                </c:pt>
                <c:pt idx="24">
                  <c:v>შვედეთი</c:v>
                </c:pt>
                <c:pt idx="25">
                  <c:v>ახალი ზელანდია</c:v>
                </c:pt>
                <c:pt idx="26">
                  <c:v>სამხრეთ აფრიკა</c:v>
                </c:pt>
                <c:pt idx="27">
                  <c:v>საქართველო - პირველი ადგილი</c:v>
                </c:pt>
              </c:strCache>
            </c:strRef>
          </c:cat>
          <c:val>
            <c:numRef>
              <c:f>'[Chart in Microsoft PowerPoint]Sheet3'!$F$3:$F$30</c:f>
              <c:numCache>
                <c:formatCode>General</c:formatCode>
                <c:ptCount val="28"/>
                <c:pt idx="0">
                  <c:v>10</c:v>
                </c:pt>
                <c:pt idx="1">
                  <c:v>30</c:v>
                </c:pt>
                <c:pt idx="2">
                  <c:v>45</c:v>
                </c:pt>
                <c:pt idx="3">
                  <c:v>61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  <c:pt idx="8">
                  <c:v>66</c:v>
                </c:pt>
                <c:pt idx="9">
                  <c:v>68</c:v>
                </c:pt>
                <c:pt idx="10">
                  <c:v>68</c:v>
                </c:pt>
                <c:pt idx="11">
                  <c:v>70</c:v>
                </c:pt>
                <c:pt idx="12">
                  <c:v>71</c:v>
                </c:pt>
                <c:pt idx="13">
                  <c:v>72</c:v>
                </c:pt>
                <c:pt idx="14">
                  <c:v>73</c:v>
                </c:pt>
                <c:pt idx="15">
                  <c:v>73</c:v>
                </c:pt>
                <c:pt idx="16">
                  <c:v>74</c:v>
                </c:pt>
                <c:pt idx="17">
                  <c:v>74</c:v>
                </c:pt>
                <c:pt idx="18">
                  <c:v>75</c:v>
                </c:pt>
                <c:pt idx="19">
                  <c:v>77</c:v>
                </c:pt>
                <c:pt idx="20">
                  <c:v>79</c:v>
                </c:pt>
                <c:pt idx="21">
                  <c:v>80</c:v>
                </c:pt>
                <c:pt idx="22">
                  <c:v>81</c:v>
                </c:pt>
                <c:pt idx="23">
                  <c:v>82</c:v>
                </c:pt>
                <c:pt idx="24">
                  <c:v>85</c:v>
                </c:pt>
                <c:pt idx="25">
                  <c:v>85</c:v>
                </c:pt>
                <c:pt idx="26">
                  <c:v>86</c:v>
                </c:pt>
                <c:pt idx="2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497-4DA6-B754-0325DB6A5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71543168"/>
        <c:axId val="771546080"/>
      </c:barChart>
      <c:catAx>
        <c:axId val="77154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546080"/>
        <c:crosses val="autoZero"/>
        <c:auto val="1"/>
        <c:lblAlgn val="ctr"/>
        <c:lblOffset val="100"/>
        <c:noMultiLvlLbl val="0"/>
      </c:catAx>
      <c:valAx>
        <c:axId val="7715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5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010183876935029E-2"/>
          <c:y val="5.4166455028465503E-2"/>
          <c:w val="0.90329886847650842"/>
          <c:h val="0.670282933456684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AD2A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E26-403F-BED8-BCAF66E9F2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Sheet1!$C$2:$S$2</c:f>
              <c:strCache>
                <c:ptCount val="17"/>
                <c:pt idx="0">
                  <c:v>I კვ. 2018 </c:v>
                </c:pt>
                <c:pt idx="1">
                  <c:v>II კვ. 2018 </c:v>
                </c:pt>
                <c:pt idx="2">
                  <c:v>III კვ. 2018 </c:v>
                </c:pt>
                <c:pt idx="3">
                  <c:v>IV კვ. 2018 </c:v>
                </c:pt>
                <c:pt idx="4">
                  <c:v>I კვ. 2019 </c:v>
                </c:pt>
                <c:pt idx="5">
                  <c:v>II კვ. 2019 </c:v>
                </c:pt>
                <c:pt idx="6">
                  <c:v>III კვ. 2019 </c:v>
                </c:pt>
                <c:pt idx="7">
                  <c:v>IV კვ. 2019 </c:v>
                </c:pt>
                <c:pt idx="8">
                  <c:v>I კვ. 2020</c:v>
                </c:pt>
                <c:pt idx="9">
                  <c:v>II კვ. 2020</c:v>
                </c:pt>
                <c:pt idx="10">
                  <c:v>III კვ. 2020</c:v>
                </c:pt>
                <c:pt idx="11">
                  <c:v>IV კვ. 2020</c:v>
                </c:pt>
                <c:pt idx="12">
                  <c:v>I კვ. 2021</c:v>
                </c:pt>
                <c:pt idx="13">
                  <c:v>II კვ. 2021</c:v>
                </c:pt>
                <c:pt idx="14">
                  <c:v>III კვ. 2021</c:v>
                </c:pt>
                <c:pt idx="15">
                  <c:v>IV კვ. 2021</c:v>
                </c:pt>
                <c:pt idx="16">
                  <c:v>I ნახ. 2022</c:v>
                </c:pt>
              </c:strCache>
            </c:strRef>
          </c:cat>
          <c:val>
            <c:numRef>
              <c:f>Sheet1!$C$5:$S$5</c:f>
              <c:numCache>
                <c:formatCode>0.0%</c:formatCode>
                <c:ptCount val="17"/>
                <c:pt idx="0">
                  <c:v>8.7758460244212827E-2</c:v>
                </c:pt>
                <c:pt idx="1">
                  <c:v>9.4676242159933408E-2</c:v>
                </c:pt>
                <c:pt idx="2">
                  <c:v>7.960977921199297E-2</c:v>
                </c:pt>
                <c:pt idx="3">
                  <c:v>4.7566565912740735E-2</c:v>
                </c:pt>
                <c:pt idx="4">
                  <c:v>8.4250321168010678E-2</c:v>
                </c:pt>
                <c:pt idx="5">
                  <c:v>5.7220719996236097E-2</c:v>
                </c:pt>
                <c:pt idx="6">
                  <c:v>8.8990584970488715E-2</c:v>
                </c:pt>
                <c:pt idx="7">
                  <c:v>8.0134380486726803E-2</c:v>
                </c:pt>
                <c:pt idx="8">
                  <c:v>4.5791661626846475E-2</c:v>
                </c:pt>
                <c:pt idx="9">
                  <c:v>7.1669843507726871E-2</c:v>
                </c:pt>
                <c:pt idx="10">
                  <c:v>6.8715651446510109E-2</c:v>
                </c:pt>
                <c:pt idx="11">
                  <c:v>-2.9782843178821759E-2</c:v>
                </c:pt>
                <c:pt idx="12">
                  <c:v>3.8387461178013033E-2</c:v>
                </c:pt>
                <c:pt idx="13">
                  <c:v>7.0088328150570603E-2</c:v>
                </c:pt>
                <c:pt idx="14">
                  <c:v>7.2620090258101747E-2</c:v>
                </c:pt>
                <c:pt idx="15">
                  <c:v>7.542597897716051E-2</c:v>
                </c:pt>
                <c:pt idx="16">
                  <c:v>8.8162954444965386E-2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03F-BED8-BCAF66E9F2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74016928"/>
        <c:axId val="1879894928"/>
      </c:barChart>
      <c:catAx>
        <c:axId val="17740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894928"/>
        <c:crosses val="autoZero"/>
        <c:auto val="1"/>
        <c:lblAlgn val="ctr"/>
        <c:lblOffset val="100"/>
        <c:noMultiLvlLbl val="0"/>
      </c:catAx>
      <c:valAx>
        <c:axId val="187989492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01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022504173011214E-2"/>
          <c:y val="2.5934222567223709E-2"/>
          <c:w val="0.93344070627535192"/>
          <c:h val="0.67326332866203542"/>
        </c:manualLayout>
      </c:layout>
      <c:lineChart>
        <c:grouping val="standard"/>
        <c:varyColors val="0"/>
        <c:ser>
          <c:idx val="0"/>
          <c:order val="0"/>
          <c:tx>
            <c:strRef>
              <c:f>'Tourism_SA (2)'!$C$176</c:f>
              <c:strCache>
                <c:ptCount val="1"/>
                <c:pt idx="0">
                  <c:v>ტურიზმიდან მიღებული შემოსავლები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2"/>
              <c:layout>
                <c:manualLayout>
                  <c:x val="-1.6006671569820233E-16"/>
                  <c:y val="-6.053602986126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B6-4723-861B-606BADA4A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'Tourism_SA (2)'!$B$177:$B$209</c:f>
              <c:strCache>
                <c:ptCount val="33"/>
                <c:pt idx="0">
                  <c:v>იანვ-20</c:v>
                </c:pt>
                <c:pt idx="1">
                  <c:v>თებ-20</c:v>
                </c:pt>
                <c:pt idx="2">
                  <c:v>მარ-20</c:v>
                </c:pt>
                <c:pt idx="3">
                  <c:v>აპრ-20</c:v>
                </c:pt>
                <c:pt idx="4">
                  <c:v>მაი-20</c:v>
                </c:pt>
                <c:pt idx="5">
                  <c:v>ივნ-20</c:v>
                </c:pt>
                <c:pt idx="6">
                  <c:v>ივლ-20</c:v>
                </c:pt>
                <c:pt idx="7">
                  <c:v>აგვ-20</c:v>
                </c:pt>
                <c:pt idx="8">
                  <c:v>სექტ-20</c:v>
                </c:pt>
                <c:pt idx="9">
                  <c:v>ოქტ-20</c:v>
                </c:pt>
                <c:pt idx="10">
                  <c:v>ნოე-20</c:v>
                </c:pt>
                <c:pt idx="11">
                  <c:v>დეკ-20</c:v>
                </c:pt>
                <c:pt idx="12">
                  <c:v>იანვ-21</c:v>
                </c:pt>
                <c:pt idx="13">
                  <c:v>თებ-21</c:v>
                </c:pt>
                <c:pt idx="14">
                  <c:v>მარ-21</c:v>
                </c:pt>
                <c:pt idx="15">
                  <c:v>აპრ-21</c:v>
                </c:pt>
                <c:pt idx="16">
                  <c:v>მაი-2</c:v>
                </c:pt>
                <c:pt idx="17">
                  <c:v>ივნ-21</c:v>
                </c:pt>
                <c:pt idx="18">
                  <c:v>ივლ-21</c:v>
                </c:pt>
                <c:pt idx="19">
                  <c:v>აგვ-21</c:v>
                </c:pt>
                <c:pt idx="20">
                  <c:v>სექ-21</c:v>
                </c:pt>
                <c:pt idx="21">
                  <c:v>ოქტ-21</c:v>
                </c:pt>
                <c:pt idx="22">
                  <c:v>ნოე-21</c:v>
                </c:pt>
                <c:pt idx="23">
                  <c:v>დეკ-21</c:v>
                </c:pt>
                <c:pt idx="24">
                  <c:v>იანვ-22</c:v>
                </c:pt>
                <c:pt idx="25">
                  <c:v>თებ-22</c:v>
                </c:pt>
                <c:pt idx="26">
                  <c:v>მარ-22</c:v>
                </c:pt>
                <c:pt idx="27">
                  <c:v>აპრ-22</c:v>
                </c:pt>
                <c:pt idx="28">
                  <c:v>მაი-2</c:v>
                </c:pt>
                <c:pt idx="29">
                  <c:v>ივნ-22</c:v>
                </c:pt>
                <c:pt idx="30">
                  <c:v>ივლ-22</c:v>
                </c:pt>
                <c:pt idx="31">
                  <c:v>აგვ-22</c:v>
                </c:pt>
                <c:pt idx="32">
                  <c:v>სექ-22</c:v>
                </c:pt>
              </c:strCache>
            </c:strRef>
          </c:cat>
          <c:val>
            <c:numRef>
              <c:f>'Tourism_SA (2)'!$C$177:$C$209</c:f>
              <c:numCache>
                <c:formatCode>0.0</c:formatCode>
                <c:ptCount val="33"/>
                <c:pt idx="0">
                  <c:v>117.5639158666568</c:v>
                </c:pt>
                <c:pt idx="1">
                  <c:v>94.845907453311526</c:v>
                </c:pt>
                <c:pt idx="2">
                  <c:v>30.170341125970722</c:v>
                </c:pt>
                <c:pt idx="3">
                  <c:v>3.1782922935148998</c:v>
                </c:pt>
                <c:pt idx="4">
                  <c:v>3.370495736546856</c:v>
                </c:pt>
                <c:pt idx="5">
                  <c:v>3.304491704226415</c:v>
                </c:pt>
                <c:pt idx="6">
                  <c:v>3.0514492803842668</c:v>
                </c:pt>
                <c:pt idx="7">
                  <c:v>3.5840682323415973</c:v>
                </c:pt>
                <c:pt idx="8">
                  <c:v>4.9196820872800844</c:v>
                </c:pt>
                <c:pt idx="9">
                  <c:v>5.7023461222587084</c:v>
                </c:pt>
                <c:pt idx="10">
                  <c:v>6.3847389571638766</c:v>
                </c:pt>
                <c:pt idx="11">
                  <c:v>6.6815490070558798</c:v>
                </c:pt>
                <c:pt idx="12">
                  <c:v>6.2986303256432503</c:v>
                </c:pt>
                <c:pt idx="13">
                  <c:v>8.0660564972159641</c:v>
                </c:pt>
                <c:pt idx="14">
                  <c:v>12.070353401781652</c:v>
                </c:pt>
                <c:pt idx="15">
                  <c:v>18.66025260863249</c:v>
                </c:pt>
                <c:pt idx="16">
                  <c:v>27.288259142934379</c:v>
                </c:pt>
                <c:pt idx="17">
                  <c:v>36.020276748738674</c:v>
                </c:pt>
                <c:pt idx="18">
                  <c:v>51.936595080360604</c:v>
                </c:pt>
                <c:pt idx="19">
                  <c:v>48.15715629068589</c:v>
                </c:pt>
                <c:pt idx="20">
                  <c:v>50.799129175368272</c:v>
                </c:pt>
                <c:pt idx="21">
                  <c:v>53.318934439193008</c:v>
                </c:pt>
                <c:pt idx="22">
                  <c:v>55.000032004947222</c:v>
                </c:pt>
                <c:pt idx="23">
                  <c:v>58.026651722964154</c:v>
                </c:pt>
                <c:pt idx="24">
                  <c:v>69.329734950929264</c:v>
                </c:pt>
                <c:pt idx="25">
                  <c:v>62.175585661637953</c:v>
                </c:pt>
                <c:pt idx="26">
                  <c:v>71.283862857148932</c:v>
                </c:pt>
                <c:pt idx="27">
                  <c:v>70.580404990934738</c:v>
                </c:pt>
                <c:pt idx="28">
                  <c:v>95.613025537383038</c:v>
                </c:pt>
                <c:pt idx="29">
                  <c:v>88.725396664230871</c:v>
                </c:pt>
                <c:pt idx="30">
                  <c:v>120.422668529769</c:v>
                </c:pt>
                <c:pt idx="31">
                  <c:v>126.68659817507563</c:v>
                </c:pt>
                <c:pt idx="32">
                  <c:v>117.88335866752729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FB6-4723-861B-606BADA4A11C}"/>
            </c:ext>
          </c:extLst>
        </c:ser>
        <c:ser>
          <c:idx val="1"/>
          <c:order val="1"/>
          <c:tx>
            <c:strRef>
              <c:f>'Tourism_SA (2)'!$D$176</c:f>
              <c:strCache>
                <c:ptCount val="1"/>
                <c:pt idx="0">
                  <c:v>ვიზიტორთა რაოდენობა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2"/>
              <c:layout>
                <c:manualLayout>
                  <c:x val="-4.365506312797281E-3"/>
                  <c:y val="7.0625368171474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B6-4723-861B-606BADA4A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'Tourism_SA (2)'!$B$177:$B$209</c:f>
              <c:strCache>
                <c:ptCount val="33"/>
                <c:pt idx="0">
                  <c:v>იანვ-20</c:v>
                </c:pt>
                <c:pt idx="1">
                  <c:v>თებ-20</c:v>
                </c:pt>
                <c:pt idx="2">
                  <c:v>მარ-20</c:v>
                </c:pt>
                <c:pt idx="3">
                  <c:v>აპრ-20</c:v>
                </c:pt>
                <c:pt idx="4">
                  <c:v>მაი-20</c:v>
                </c:pt>
                <c:pt idx="5">
                  <c:v>ივნ-20</c:v>
                </c:pt>
                <c:pt idx="6">
                  <c:v>ივლ-20</c:v>
                </c:pt>
                <c:pt idx="7">
                  <c:v>აგვ-20</c:v>
                </c:pt>
                <c:pt idx="8">
                  <c:v>სექტ-20</c:v>
                </c:pt>
                <c:pt idx="9">
                  <c:v>ოქტ-20</c:v>
                </c:pt>
                <c:pt idx="10">
                  <c:v>ნოე-20</c:v>
                </c:pt>
                <c:pt idx="11">
                  <c:v>დეკ-20</c:v>
                </c:pt>
                <c:pt idx="12">
                  <c:v>იანვ-21</c:v>
                </c:pt>
                <c:pt idx="13">
                  <c:v>თებ-21</c:v>
                </c:pt>
                <c:pt idx="14">
                  <c:v>მარ-21</c:v>
                </c:pt>
                <c:pt idx="15">
                  <c:v>აპრ-21</c:v>
                </c:pt>
                <c:pt idx="16">
                  <c:v>მაი-2</c:v>
                </c:pt>
                <c:pt idx="17">
                  <c:v>ივნ-21</c:v>
                </c:pt>
                <c:pt idx="18">
                  <c:v>ივლ-21</c:v>
                </c:pt>
                <c:pt idx="19">
                  <c:v>აგვ-21</c:v>
                </c:pt>
                <c:pt idx="20">
                  <c:v>სექ-21</c:v>
                </c:pt>
                <c:pt idx="21">
                  <c:v>ოქტ-21</c:v>
                </c:pt>
                <c:pt idx="22">
                  <c:v>ნოე-21</c:v>
                </c:pt>
                <c:pt idx="23">
                  <c:v>დეკ-21</c:v>
                </c:pt>
                <c:pt idx="24">
                  <c:v>იანვ-22</c:v>
                </c:pt>
                <c:pt idx="25">
                  <c:v>თებ-22</c:v>
                </c:pt>
                <c:pt idx="26">
                  <c:v>მარ-22</c:v>
                </c:pt>
                <c:pt idx="27">
                  <c:v>აპრ-22</c:v>
                </c:pt>
                <c:pt idx="28">
                  <c:v>მაი-2</c:v>
                </c:pt>
                <c:pt idx="29">
                  <c:v>ივნ-22</c:v>
                </c:pt>
                <c:pt idx="30">
                  <c:v>ივლ-22</c:v>
                </c:pt>
                <c:pt idx="31">
                  <c:v>აგვ-22</c:v>
                </c:pt>
                <c:pt idx="32">
                  <c:v>სექ-22</c:v>
                </c:pt>
              </c:strCache>
            </c:strRef>
          </c:cat>
          <c:val>
            <c:numRef>
              <c:f>'Tourism_SA (2)'!$D$177:$D$209</c:f>
              <c:numCache>
                <c:formatCode>0.0</c:formatCode>
                <c:ptCount val="33"/>
                <c:pt idx="0">
                  <c:v>121.47994655799816</c:v>
                </c:pt>
                <c:pt idx="1">
                  <c:v>97.843754361793629</c:v>
                </c:pt>
                <c:pt idx="2">
                  <c:v>32.733842312094048</c:v>
                </c:pt>
                <c:pt idx="3">
                  <c:v>4.7731873004962218</c:v>
                </c:pt>
                <c:pt idx="4">
                  <c:v>5.2778433162705296</c:v>
                </c:pt>
                <c:pt idx="5">
                  <c:v>4.1956435039776752</c:v>
                </c:pt>
                <c:pt idx="6">
                  <c:v>4.1167842016010319</c:v>
                </c:pt>
                <c:pt idx="7">
                  <c:v>3.9740272576693081</c:v>
                </c:pt>
                <c:pt idx="8">
                  <c:v>6.2116670399687379</c:v>
                </c:pt>
                <c:pt idx="9">
                  <c:v>7.1117622891720345</c:v>
                </c:pt>
                <c:pt idx="10">
                  <c:v>7.115790339365299</c:v>
                </c:pt>
                <c:pt idx="11">
                  <c:v>6.8876896480653471</c:v>
                </c:pt>
                <c:pt idx="12">
                  <c:v>7.7938560158018531</c:v>
                </c:pt>
                <c:pt idx="13">
                  <c:v>9.1792398885181825</c:v>
                </c:pt>
                <c:pt idx="14">
                  <c:v>10.544289648118315</c:v>
                </c:pt>
                <c:pt idx="15">
                  <c:v>13.52375188003084</c:v>
                </c:pt>
                <c:pt idx="16">
                  <c:v>16.518631087325119</c:v>
                </c:pt>
                <c:pt idx="17">
                  <c:v>20.947947197067528</c:v>
                </c:pt>
                <c:pt idx="18">
                  <c:v>25.899215457640839</c:v>
                </c:pt>
                <c:pt idx="19">
                  <c:v>21.31743276053648</c:v>
                </c:pt>
                <c:pt idx="20">
                  <c:v>26.623864010026733</c:v>
                </c:pt>
                <c:pt idx="21">
                  <c:v>28.131028271829656</c:v>
                </c:pt>
                <c:pt idx="22">
                  <c:v>27.979370486700894</c:v>
                </c:pt>
                <c:pt idx="23">
                  <c:v>28.39438665561832</c:v>
                </c:pt>
                <c:pt idx="24">
                  <c:v>36.326716155129482</c:v>
                </c:pt>
                <c:pt idx="25">
                  <c:v>37.065227668742338</c:v>
                </c:pt>
                <c:pt idx="26">
                  <c:v>41.699220539508595</c:v>
                </c:pt>
                <c:pt idx="27">
                  <c:v>39.743357731279922</c:v>
                </c:pt>
                <c:pt idx="28">
                  <c:v>52.472592290817012</c:v>
                </c:pt>
                <c:pt idx="29">
                  <c:v>53.105967120242781</c:v>
                </c:pt>
                <c:pt idx="30">
                  <c:v>70.151628495543974</c:v>
                </c:pt>
                <c:pt idx="31">
                  <c:v>67.297333059130551</c:v>
                </c:pt>
                <c:pt idx="32">
                  <c:v>75.367781966174078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FB6-4723-861B-606BADA4A11C}"/>
            </c:ext>
          </c:extLst>
        </c:ser>
        <c:ser>
          <c:idx val="2"/>
          <c:order val="2"/>
          <c:tx>
            <c:strRef>
              <c:f>'Tourism_SA (2)'!$E$176</c:f>
              <c:strCache>
                <c:ptCount val="1"/>
                <c:pt idx="0">
                  <c:v>2019-ის დონე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'Tourism_SA (2)'!$B$177:$B$209</c:f>
              <c:strCache>
                <c:ptCount val="33"/>
                <c:pt idx="0">
                  <c:v>იანვ-20</c:v>
                </c:pt>
                <c:pt idx="1">
                  <c:v>თებ-20</c:v>
                </c:pt>
                <c:pt idx="2">
                  <c:v>მარ-20</c:v>
                </c:pt>
                <c:pt idx="3">
                  <c:v>აპრ-20</c:v>
                </c:pt>
                <c:pt idx="4">
                  <c:v>მაი-20</c:v>
                </c:pt>
                <c:pt idx="5">
                  <c:v>ივნ-20</c:v>
                </c:pt>
                <c:pt idx="6">
                  <c:v>ივლ-20</c:v>
                </c:pt>
                <c:pt idx="7">
                  <c:v>აგვ-20</c:v>
                </c:pt>
                <c:pt idx="8">
                  <c:v>სექტ-20</c:v>
                </c:pt>
                <c:pt idx="9">
                  <c:v>ოქტ-20</c:v>
                </c:pt>
                <c:pt idx="10">
                  <c:v>ნოე-20</c:v>
                </c:pt>
                <c:pt idx="11">
                  <c:v>დეკ-20</c:v>
                </c:pt>
                <c:pt idx="12">
                  <c:v>იანვ-21</c:v>
                </c:pt>
                <c:pt idx="13">
                  <c:v>თებ-21</c:v>
                </c:pt>
                <c:pt idx="14">
                  <c:v>მარ-21</c:v>
                </c:pt>
                <c:pt idx="15">
                  <c:v>აპრ-21</c:v>
                </c:pt>
                <c:pt idx="16">
                  <c:v>მაი-2</c:v>
                </c:pt>
                <c:pt idx="17">
                  <c:v>ივნ-21</c:v>
                </c:pt>
                <c:pt idx="18">
                  <c:v>ივლ-21</c:v>
                </c:pt>
                <c:pt idx="19">
                  <c:v>აგვ-21</c:v>
                </c:pt>
                <c:pt idx="20">
                  <c:v>სექ-21</c:v>
                </c:pt>
                <c:pt idx="21">
                  <c:v>ოქტ-21</c:v>
                </c:pt>
                <c:pt idx="22">
                  <c:v>ნოე-21</c:v>
                </c:pt>
                <c:pt idx="23">
                  <c:v>დეკ-21</c:v>
                </c:pt>
                <c:pt idx="24">
                  <c:v>იანვ-22</c:v>
                </c:pt>
                <c:pt idx="25">
                  <c:v>თებ-22</c:v>
                </c:pt>
                <c:pt idx="26">
                  <c:v>მარ-22</c:v>
                </c:pt>
                <c:pt idx="27">
                  <c:v>აპრ-22</c:v>
                </c:pt>
                <c:pt idx="28">
                  <c:v>მაი-2</c:v>
                </c:pt>
                <c:pt idx="29">
                  <c:v>ივნ-22</c:v>
                </c:pt>
                <c:pt idx="30">
                  <c:v>ივლ-22</c:v>
                </c:pt>
                <c:pt idx="31">
                  <c:v>აგვ-22</c:v>
                </c:pt>
                <c:pt idx="32">
                  <c:v>სექ-22</c:v>
                </c:pt>
              </c:strCache>
            </c:strRef>
          </c:cat>
          <c:val>
            <c:numRef>
              <c:f>'Tourism_SA (2)'!$E$177:$E$209</c:f>
              <c:numCache>
                <c:formatCode>General</c:formatCode>
                <c:ptCount val="3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B6-4723-861B-606BADA4A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418031"/>
        <c:axId val="2023035343"/>
      </c:lineChart>
      <c:catAx>
        <c:axId val="2080418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035343"/>
        <c:crosses val="autoZero"/>
        <c:auto val="1"/>
        <c:lblAlgn val="ctr"/>
        <c:lblOffset val="100"/>
        <c:noMultiLvlLbl val="0"/>
      </c:catAx>
      <c:valAx>
        <c:axId val="202303534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418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81844576024885E-2"/>
          <c:y val="0.88087571814578325"/>
          <c:w val="0.83849444245605664"/>
          <c:h val="9.3270743306838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032399155189563E-2"/>
          <c:y val="0.12053889972661805"/>
          <c:w val="0.87372634451784825"/>
          <c:h val="0.775869847817944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4-2E63-4133-9ACD-90D09AF10B2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2E63-4133-9ACD-90D09AF10B2F}"/>
              </c:ext>
            </c:extLst>
          </c:dPt>
          <c:dPt>
            <c:idx val="2"/>
            <c:invertIfNegative val="0"/>
            <c:bubble3D val="0"/>
            <c:spPr>
              <a:solidFill>
                <a:srgbClr val="A5A5A5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2E63-4133-9ACD-90D09AF10B2F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2E63-4133-9ACD-90D09AF10B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Sheet1!$A$48:$A$51</c:f>
              <c:strCache>
                <c:ptCount val="4"/>
                <c:pt idx="0">
                  <c:v>რუსეთი</c:v>
                </c:pt>
                <c:pt idx="1">
                  <c:v>უკრაინა</c:v>
                </c:pt>
                <c:pt idx="2">
                  <c:v>დანარჩენი ქვეყნები</c:v>
                </c:pt>
                <c:pt idx="3">
                  <c:v>სულ</c:v>
                </c:pt>
              </c:strCache>
            </c:strRef>
          </c:cat>
          <c:val>
            <c:numRef>
              <c:f>Sheet1!$Z$48:$Z$51</c:f>
              <c:numCache>
                <c:formatCode>0.0%</c:formatCode>
                <c:ptCount val="4"/>
                <c:pt idx="0">
                  <c:v>0.11020507750113517</c:v>
                </c:pt>
                <c:pt idx="1">
                  <c:v>-8.0526764584392785E-2</c:v>
                </c:pt>
                <c:pt idx="2">
                  <c:v>0.47111569231493022</c:v>
                </c:pt>
                <c:pt idx="3">
                  <c:v>0.37406025712946023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3-4133-9ACD-90D09AF10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7575232"/>
        <c:axId val="2137572736"/>
      </c:barChart>
      <c:catAx>
        <c:axId val="213757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572736"/>
        <c:crosses val="autoZero"/>
        <c:auto val="1"/>
        <c:lblAlgn val="ctr"/>
        <c:lblOffset val="100"/>
        <c:noMultiLvlLbl val="0"/>
      </c:catAx>
      <c:valAx>
        <c:axId val="213757273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57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72280947614509"/>
          <c:y val="6.7474986484474767E-2"/>
          <c:w val="0.71413340708655437"/>
          <c:h val="0.815297224028645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FF2E-4D91-BFB5-62EA7696C70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830C-4D31-99A9-E79C5D73A2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FF2E-4D91-BFB5-62EA7696C7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რუსეთი</c:v>
                </c:pt>
                <c:pt idx="1">
                  <c:v>უკრაინა</c:v>
                </c:pt>
                <c:pt idx="2">
                  <c:v>დანარჩენი ქვეყნები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11.5</c:v>
                </c:pt>
                <c:pt idx="1">
                  <c:v>4.8</c:v>
                </c:pt>
                <c:pt idx="2">
                  <c:v>82.6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C-4D31-99A9-E79C5D73A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72280947614509"/>
          <c:y val="6.7474986484474767E-2"/>
          <c:w val="0.71413340708655437"/>
          <c:h val="0.815297224028645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E909-4A79-B017-708D68DEF1E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830C-4D31-99A9-E79C5D73A2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E909-4A79-B017-708D68DEF1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რუსეთი</c:v>
                </c:pt>
                <c:pt idx="1">
                  <c:v>უკრაინა</c:v>
                </c:pt>
                <c:pt idx="2">
                  <c:v>დანარჩენი ქვეყნები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13.6</c:v>
                </c:pt>
                <c:pt idx="1">
                  <c:v>6.8</c:v>
                </c:pt>
                <c:pt idx="2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C-4D31-99A9-E79C5D73A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944F-4996-8D9B-7688768532C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944F-4996-8D9B-7688768532CE}"/>
              </c:ext>
            </c:extLst>
          </c:dPt>
          <c:dPt>
            <c:idx val="2"/>
            <c:invertIfNegative val="0"/>
            <c:bubble3D val="0"/>
            <c:spPr>
              <a:solidFill>
                <a:srgbClr val="A5A5A5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944F-4996-8D9B-7688768532CE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944F-4996-8D9B-7688768532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'შემოსავალი ქვეყნების მიხედვით'!$A$95:$A$98</c:f>
              <c:strCache>
                <c:ptCount val="4"/>
                <c:pt idx="0">
                  <c:v>რუსეთი</c:v>
                </c:pt>
                <c:pt idx="1">
                  <c:v>უკრაინა</c:v>
                </c:pt>
                <c:pt idx="2">
                  <c:v>დანარჩენი ქვეყნები</c:v>
                </c:pt>
                <c:pt idx="3">
                  <c:v>სულ</c:v>
                </c:pt>
              </c:strCache>
            </c:strRef>
          </c:cat>
          <c:val>
            <c:numRef>
              <c:f>'შემოსავალი ქვეყნების მიხედვით'!$BV$95:$BV$98</c:f>
              <c:numCache>
                <c:formatCode>0.0%</c:formatCode>
                <c:ptCount val="4"/>
                <c:pt idx="0">
                  <c:v>0.87016134057054628</c:v>
                </c:pt>
                <c:pt idx="1">
                  <c:v>1.3505669188089331</c:v>
                </c:pt>
                <c:pt idx="2">
                  <c:v>0.98086194489812617</c:v>
                </c:pt>
                <c:pt idx="3">
                  <c:v>0.97457989354030194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4F-4996-8D9B-768876853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77094911"/>
        <c:axId val="878929407"/>
      </c:barChart>
      <c:catAx>
        <c:axId val="97709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929407"/>
        <c:crosses val="autoZero"/>
        <c:auto val="1"/>
        <c:lblAlgn val="ctr"/>
        <c:lblOffset val="100"/>
        <c:noMultiLvlLbl val="0"/>
      </c:catAx>
      <c:valAx>
        <c:axId val="878929407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09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08899638010823"/>
          <c:y val="5.7507168347470862E-2"/>
          <c:w val="0.35014228964402938"/>
          <c:h val="0.815090835758162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4467-463B-9DBB-5D46C9748A0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4467-463B-9DBB-5D46C9748A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4467-463B-9DBB-5D46C9748A0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რუსეთი</c:v>
                </c:pt>
                <c:pt idx="1">
                  <c:v>უკრაინა</c:v>
                </c:pt>
                <c:pt idx="2">
                  <c:v>დანარჩენი ქვეყნები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22.4</c:v>
                </c:pt>
                <c:pt idx="1">
                  <c:v>8</c:v>
                </c:pt>
                <c:pt idx="2">
                  <c:v>69.599999999999994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67-463B-9DBB-5D46C9748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92786560130142E-2"/>
          <c:y val="6.57620786656683E-2"/>
          <c:w val="0.42697211790153983"/>
          <c:h val="0.715504532512917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1CF5-43DD-A721-2BABC142F3A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1CF5-43DD-A721-2BABC142F3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1CF5-43DD-A721-2BABC142F3A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რუსეთი</c:v>
                </c:pt>
                <c:pt idx="1">
                  <c:v>უკრაინა</c:v>
                </c:pt>
                <c:pt idx="2">
                  <c:v>დანარჩენი ქვეყნები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25.1</c:v>
                </c:pt>
                <c:pt idx="1">
                  <c:v>5.8</c:v>
                </c:pt>
                <c:pt idx="2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F5-43DD-A721-2BABC142F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/>
              <a:t>საგადასახადო შემოსავლები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389345707292284E-2"/>
          <c:y val="0.18781955960687252"/>
          <c:w val="0.94922130858541542"/>
          <c:h val="0.56709557261342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690-4BA0-B13A-5A9B1C4886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11417.838802509999</c:v>
                </c:pt>
                <c:pt idx="1">
                  <c:v>10964.412546380001</c:v>
                </c:pt>
                <c:pt idx="2">
                  <c:v>13379.96057761</c:v>
                </c:pt>
                <c:pt idx="3">
                  <c:v>16824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3-4BFD-9EB4-12677AA8E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56464"/>
        <c:axId val="26944816"/>
      </c:barChart>
      <c:catAx>
        <c:axId val="2695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44816"/>
        <c:crosses val="autoZero"/>
        <c:auto val="1"/>
        <c:lblAlgn val="ctr"/>
        <c:lblOffset val="100"/>
        <c:noMultiLvlLbl val="0"/>
      </c:catAx>
      <c:valAx>
        <c:axId val="2694481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695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/>
              <a:t>ვალი/მშპ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389345707292284E-2"/>
          <c:y val="0.18781955960687252"/>
          <c:w val="0.94922130858541542"/>
          <c:h val="0.56709557261342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9B4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rgbClr val="FF9B45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D01-4B74-A637-0E89EE4F1C97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0FB-479D-9D55-621BAB0F03F8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01-4B74-A637-0E89EE4F1C9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0.40413476133575088</c:v>
                </c:pt>
                <c:pt idx="1">
                  <c:v>0.6010701118856201</c:v>
                </c:pt>
                <c:pt idx="2">
                  <c:v>0.49606400040331766</c:v>
                </c:pt>
                <c:pt idx="3">
                  <c:v>0.3947399650766526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01-4B74-A637-0E89EE4F1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56464"/>
        <c:axId val="26944816"/>
      </c:barChart>
      <c:catAx>
        <c:axId val="2695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44816"/>
        <c:crosses val="autoZero"/>
        <c:auto val="1"/>
        <c:lblAlgn val="ctr"/>
        <c:lblOffset val="100"/>
        <c:noMultiLvlLbl val="0"/>
      </c:catAx>
      <c:valAx>
        <c:axId val="2694481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95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502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53B8-407D-8FFA-7F140FF972C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53B8-407D-8FFA-7F140FF972C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53B8-407D-8FFA-7F140FF972C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53B8-407D-8FFA-7F140FF972C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53B8-407D-8FFA-7F140FF972C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53B8-407D-8FFA-7F140FF972C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53B8-407D-8FFA-7F140FF972C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53B8-407D-8FFA-7F140FF972CE}"/>
              </c:ext>
            </c:extLst>
          </c:dPt>
          <c:dLbls>
            <c:dLbl>
              <c:idx val="0"/>
              <c:layout>
                <c:manualLayout>
                  <c:x val="3.2894736842105261E-3"/>
                  <c:y val="-3.604078743117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B8-407D-8FFA-7F140FF972CE}"/>
                </c:ext>
              </c:extLst>
            </c:dLbl>
            <c:dLbl>
              <c:idx val="1"/>
              <c:layout>
                <c:manualLayout>
                  <c:x val="5.482456140350837E-3"/>
                  <c:y val="-4.990262875085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B8-407D-8FFA-7F140FF972CE}"/>
                </c:ext>
              </c:extLst>
            </c:dLbl>
            <c:dLbl>
              <c:idx val="2"/>
              <c:layout>
                <c:manualLayout>
                  <c:x val="6.5789473684209725E-3"/>
                  <c:y val="-3.326841916723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B8-407D-8FFA-7F140FF972CE}"/>
                </c:ext>
              </c:extLst>
            </c:dLbl>
            <c:dLbl>
              <c:idx val="3"/>
              <c:layout>
                <c:manualLayout>
                  <c:x val="2.1929824561403508E-3"/>
                  <c:y val="-3.326841916723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B8-407D-8FFA-7F140FF972CE}"/>
                </c:ext>
              </c:extLst>
            </c:dLbl>
            <c:dLbl>
              <c:idx val="4"/>
              <c:layout>
                <c:manualLayout>
                  <c:x val="2.1929824561403508E-3"/>
                  <c:y val="-3.326841916723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B8-407D-8FFA-7F140FF972CE}"/>
                </c:ext>
              </c:extLst>
            </c:dLbl>
            <c:dLbl>
              <c:idx val="5"/>
              <c:layout>
                <c:manualLayout>
                  <c:x val="3.2894736842105261E-3"/>
                  <c:y val="-4.435789222298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3B8-407D-8FFA-7F140FF972CE}"/>
                </c:ext>
              </c:extLst>
            </c:dLbl>
            <c:dLbl>
              <c:idx val="6"/>
              <c:layout>
                <c:manualLayout>
                  <c:x val="3.2894736842105261E-3"/>
                  <c:y val="-5.2674997014792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3B8-407D-8FFA-7F140FF972CE}"/>
                </c:ext>
              </c:extLst>
            </c:dLbl>
            <c:dLbl>
              <c:idx val="7"/>
              <c:layout>
                <c:manualLayout>
                  <c:x val="0"/>
                  <c:y val="-2.772368263936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3B8-407D-8FFA-7F140FF97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 (2)'!$C$64:$C$71</c:f>
              <c:strCache>
                <c:ptCount val="8"/>
                <c:pt idx="0">
                  <c:v>2006 მინიმალური გამჭვირვალობა</c:v>
                </c:pt>
                <c:pt idx="1">
                  <c:v>2008 შეზღუდული გამჭვირვალობა</c:v>
                </c:pt>
                <c:pt idx="2">
                  <c:v>2010 შეზღუდული გამჭვირვალობა</c:v>
                </c:pt>
                <c:pt idx="3">
                  <c:v>2012 შეზღუდული გამჭვირვალობა</c:v>
                </c:pt>
                <c:pt idx="4">
                  <c:v>2015 მნიშვნელოვნად გამჭვირვალე</c:v>
                </c:pt>
                <c:pt idx="5">
                  <c:v>2017 სრულიად გამჭვირვალე</c:v>
                </c:pt>
                <c:pt idx="6">
                  <c:v>2019 სრულიად გამჭვირვალე</c:v>
                </c:pt>
                <c:pt idx="7">
                  <c:v>2021 სრულიად გამჭვირვალე</c:v>
                </c:pt>
              </c:strCache>
            </c:strRef>
          </c:cat>
          <c:val>
            <c:numRef>
              <c:f>'[Chart in Microsoft PowerPoint]Sheet1 (2)'!$D$64:$D$71</c:f>
              <c:numCache>
                <c:formatCode>General</c:formatCode>
                <c:ptCount val="8"/>
                <c:pt idx="0">
                  <c:v>34</c:v>
                </c:pt>
                <c:pt idx="1">
                  <c:v>53</c:v>
                </c:pt>
                <c:pt idx="2">
                  <c:v>55</c:v>
                </c:pt>
                <c:pt idx="3">
                  <c:v>55</c:v>
                </c:pt>
                <c:pt idx="4">
                  <c:v>66</c:v>
                </c:pt>
                <c:pt idx="5">
                  <c:v>82</c:v>
                </c:pt>
                <c:pt idx="6">
                  <c:v>81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3B8-407D-8FFA-7F140FF97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2615424"/>
        <c:axId val="702618752"/>
        <c:axId val="0"/>
      </c:bar3DChart>
      <c:catAx>
        <c:axId val="70261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618752"/>
        <c:crosses val="autoZero"/>
        <c:auto val="1"/>
        <c:lblAlgn val="ctr"/>
        <c:lblOffset val="100"/>
        <c:noMultiLvlLbl val="0"/>
      </c:catAx>
      <c:valAx>
        <c:axId val="70261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261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/>
              <a:t>დეფიციტი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საწყისი გეგმა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>
                    <a:hueOff val="0"/>
                    <a:satOff val="0"/>
                    <a:lumOff val="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BE-48D3-91A2-781A3695D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#,##0.0</c:formatCode>
                <c:ptCount val="4"/>
                <c:pt idx="1">
                  <c:v>9.3000000000000007</c:v>
                </c:pt>
                <c:pt idx="2">
                  <c:v>7.6</c:v>
                </c:pt>
                <c:pt idx="3" formatCode="General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BE-48D3-91A2-781A3695DD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ფაქტობრივი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Sheet1!$C$2:$C$5</c:f>
              <c:numCache>
                <c:formatCode>#,##0.0</c:formatCode>
                <c:ptCount val="4"/>
                <c:pt idx="0">
                  <c:v>2.1</c:v>
                </c:pt>
                <c:pt idx="1">
                  <c:v>9.3000000000000007</c:v>
                </c:pt>
                <c:pt idx="2">
                  <c:v>6.1</c:v>
                </c:pt>
                <c:pt idx="3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BE-48D3-91A2-781A3695D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8033615"/>
        <c:axId val="1868034863"/>
      </c:lineChart>
      <c:catAx>
        <c:axId val="186803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034863"/>
        <c:crosses val="autoZero"/>
        <c:auto val="1"/>
        <c:lblAlgn val="ctr"/>
        <c:lblOffset val="100"/>
        <c:noMultiLvlLbl val="0"/>
      </c:catAx>
      <c:valAx>
        <c:axId val="1868034863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86803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/>
              <a:t>გადასახადების შესრულება 2022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389345707292284E-2"/>
          <c:y val="0.19866620945815239"/>
          <c:w val="0.94922130858541542"/>
          <c:h val="0.52267132188063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საწყისი გეგმა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690-4BA0-B13A-5A9B1C4886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საშემოსავლო</c:v>
                </c:pt>
                <c:pt idx="1">
                  <c:v>დღგ</c:v>
                </c:pt>
                <c:pt idx="2">
                  <c:v>მოგება </c:v>
                </c:pt>
                <c:pt idx="3">
                  <c:v>აქციზი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4640</c:v>
                </c:pt>
                <c:pt idx="1">
                  <c:v>6665</c:v>
                </c:pt>
                <c:pt idx="2">
                  <c:v>1620</c:v>
                </c:pt>
                <c:pt idx="3">
                  <c:v>1890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3-4BFD-9EB4-12677AA8ED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მიმდინარე პროგნოზი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საშემოსავლო</c:v>
                </c:pt>
                <c:pt idx="1">
                  <c:v>დღგ</c:v>
                </c:pt>
                <c:pt idx="2">
                  <c:v>მოგება </c:v>
                </c:pt>
                <c:pt idx="3">
                  <c:v>აქციზი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4987.7</c:v>
                </c:pt>
                <c:pt idx="1">
                  <c:v>7193</c:v>
                </c:pt>
                <c:pt idx="2">
                  <c:v>1829</c:v>
                </c:pt>
                <c:pt idx="3">
                  <c:v>1985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9D-47DD-9E8E-A5FB91962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56464"/>
        <c:axId val="26944816"/>
      </c:barChart>
      <c:catAx>
        <c:axId val="2695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44816"/>
        <c:crosses val="autoZero"/>
        <c:auto val="1"/>
        <c:lblAlgn val="ctr"/>
        <c:lblOffset val="100"/>
        <c:noMultiLvlLbl val="0"/>
      </c:catAx>
      <c:valAx>
        <c:axId val="2694481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69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60762820131057E-2"/>
          <c:y val="6.7464131006939584E-2"/>
          <c:w val="0.87982718117766889"/>
          <c:h val="0.702405058390864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ნულოვანი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40298.009769482451</c:v>
                </c:pt>
                <c:pt idx="1">
                  <c:v>42111.420209109157</c:v>
                </c:pt>
                <c:pt idx="2">
                  <c:v>44006.434118519064</c:v>
                </c:pt>
                <c:pt idx="3">
                  <c:v>45986.723653852416</c:v>
                </c:pt>
                <c:pt idx="4">
                  <c:v>48056.126218275771</c:v>
                </c:pt>
                <c:pt idx="5">
                  <c:v>50218.651898098178</c:v>
                </c:pt>
                <c:pt idx="6">
                  <c:v>52478.491233512592</c:v>
                </c:pt>
                <c:pt idx="7">
                  <c:v>54840.023339020656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7C-48ED-BBC8-80F238F9C8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საბაზო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Sheet1!$C$2:$C$9</c:f>
              <c:numCache>
                <c:formatCode>#,##0</c:formatCode>
                <c:ptCount val="8"/>
                <c:pt idx="0">
                  <c:v>40298.009769482429</c:v>
                </c:pt>
                <c:pt idx="1">
                  <c:v>37573.687128826343</c:v>
                </c:pt>
                <c:pt idx="2">
                  <c:v>41505.975335575902</c:v>
                </c:pt>
                <c:pt idx="3">
                  <c:v>44990.50851554679</c:v>
                </c:pt>
                <c:pt idx="4">
                  <c:v>47240.052830846937</c:v>
                </c:pt>
                <c:pt idx="5">
                  <c:v>49696.521367949732</c:v>
                </c:pt>
                <c:pt idx="6">
                  <c:v>52280.741983166838</c:v>
                </c:pt>
                <c:pt idx="7">
                  <c:v>54894.793227193521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C-48ED-BBC8-80F238F9C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0606927"/>
        <c:axId val="1900598607"/>
      </c:lineChart>
      <c:catAx>
        <c:axId val="190060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598607"/>
        <c:crosses val="autoZero"/>
        <c:auto val="1"/>
        <c:lblAlgn val="ctr"/>
        <c:lblOffset val="100"/>
        <c:noMultiLvlLbl val="0"/>
      </c:catAx>
      <c:valAx>
        <c:axId val="1900598607"/>
        <c:scaling>
          <c:orientation val="minMax"/>
          <c:max val="58000"/>
          <c:min val="37000"/>
        </c:scaling>
        <c:delete val="1"/>
        <c:axPos val="l"/>
        <c:numFmt formatCode="#,##0" sourceLinked="1"/>
        <c:majorTickMark val="none"/>
        <c:minorTickMark val="none"/>
        <c:tickLblPos val="nextTo"/>
        <c:crossAx val="1900606927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2865036542533"/>
          <c:y val="0.88937918575391961"/>
          <c:w val="0.38868496727535728"/>
          <c:h val="0.11062081424608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36381980322839E-2"/>
          <c:y val="6.0969861835485549E-2"/>
          <c:w val="0.95706361801967721"/>
          <c:h val="0.846590664999513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საბაზისო სცენარი</c:v>
                </c:pt>
              </c:strCache>
            </c:strRef>
          </c:tx>
          <c:spPr>
            <a:solidFill>
              <a:schemeClr val="accent1"/>
            </a:solidFill>
            <a:ln>
              <a:noFill/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8575" cap="rnd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1AF-461A-884B-B71BBBCA30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8575" cap="rnd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1AF-461A-884B-B71BBBCA30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8575" cap="rnd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1AF-461A-884B-B71BBBCA30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8575" cap="rnd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1AF-461A-884B-B71BBBCA3048}"/>
              </c:ext>
            </c:extLst>
          </c:dPt>
          <c:dPt>
            <c:idx val="4"/>
            <c:invertIfNegative val="0"/>
            <c:bubble3D val="0"/>
            <c:spPr>
              <a:solidFill>
                <a:srgbClr val="A9D18E"/>
              </a:solidFill>
              <a:ln>
                <a:noFill/>
                <a:prstDash val="dash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1AF-461A-884B-B71BBBCA3048}"/>
              </c:ext>
            </c:extLst>
          </c:dPt>
          <c:dPt>
            <c:idx val="5"/>
            <c:invertIfNegative val="0"/>
            <c:bubble3D val="0"/>
            <c:spPr>
              <a:solidFill>
                <a:srgbClr val="A9D18E"/>
              </a:solidFill>
              <a:ln>
                <a:noFill/>
                <a:prstDash val="dash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B1AF-461A-884B-B71BBBCA3048}"/>
              </c:ext>
            </c:extLst>
          </c:dPt>
          <c:dPt>
            <c:idx val="6"/>
            <c:invertIfNegative val="0"/>
            <c:bubble3D val="0"/>
            <c:spPr>
              <a:solidFill>
                <a:srgbClr val="A9D18E"/>
              </a:solidFill>
              <a:ln>
                <a:noFill/>
                <a:prstDash val="dash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B1AF-461A-884B-B71BBBCA3048}"/>
              </c:ext>
            </c:extLst>
          </c:dPt>
          <c:dPt>
            <c:idx val="7"/>
            <c:invertIfNegative val="0"/>
            <c:bubble3D val="0"/>
            <c:spPr>
              <a:solidFill>
                <a:srgbClr val="A9D18E"/>
              </a:solidFill>
              <a:ln>
                <a:noFill/>
                <a:prstDash val="dash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B1AF-461A-884B-B71BBBCA3048}"/>
              </c:ext>
            </c:extLst>
          </c:dPt>
          <c:dPt>
            <c:idx val="8"/>
            <c:invertIfNegative val="0"/>
            <c:bubble3D val="0"/>
            <c:spPr>
              <a:solidFill>
                <a:srgbClr val="A9D18E"/>
              </a:solidFill>
              <a:ln>
                <a:noFill/>
                <a:prstDash val="dash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B1AF-461A-884B-B71BBBCA3048}"/>
              </c:ext>
            </c:extLst>
          </c:dPt>
          <c:dLbls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1AF-461A-884B-B71BBBCA3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0.0%</c:formatCode>
                <c:ptCount val="9"/>
                <c:pt idx="0">
                  <c:v>4.8427379806944781E-2</c:v>
                </c:pt>
                <c:pt idx="1">
                  <c:v>4.9823504594493473E-2</c:v>
                </c:pt>
                <c:pt idx="2">
                  <c:v>-6.760439674912222E-2</c:v>
                </c:pt>
                <c:pt idx="3">
                  <c:v>0.104</c:v>
                </c:pt>
                <c:pt idx="4">
                  <c:v>8.4999546171777185E-2</c:v>
                </c:pt>
                <c:pt idx="5">
                  <c:v>5.0000525360357706E-2</c:v>
                </c:pt>
                <c:pt idx="6">
                  <c:v>5.1999471545917331E-2</c:v>
                </c:pt>
                <c:pt idx="7">
                  <c:v>5.2000264746513647E-2</c:v>
                </c:pt>
                <c:pt idx="8">
                  <c:v>5.0000054371079239E-2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1AF-461A-884B-B71BBBCA3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4" formatCode="0%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B8A-4768-AC56-305C22ACF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267856"/>
        <c:axId val="4127656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0%</c:formatCode>
                <c:ptCount val="9"/>
                <c:pt idx="0">
                  <c:v>4.8427379806944781E-2</c:v>
                </c:pt>
                <c:pt idx="1">
                  <c:v>4.9823504594493473E-2</c:v>
                </c:pt>
                <c:pt idx="2">
                  <c:v>-6.760439674912222E-2</c:v>
                </c:pt>
                <c:pt idx="3">
                  <c:v>0.104</c:v>
                </c:pt>
                <c:pt idx="4">
                  <c:v>9.9999546171777184E-2</c:v>
                </c:pt>
                <c:pt idx="5">
                  <c:v>5.0000525360357706E-2</c:v>
                </c:pt>
                <c:pt idx="6">
                  <c:v>5.1999471545917331E-2</c:v>
                </c:pt>
                <c:pt idx="7">
                  <c:v>5.2000264746513647E-2</c:v>
                </c:pt>
                <c:pt idx="8">
                  <c:v>5.0000054371079239E-2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B8A-4768-AC56-305C22ACF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67856"/>
        <c:axId val="41276560"/>
      </c:lineChart>
      <c:catAx>
        <c:axId val="4126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0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76560"/>
        <c:crosses val="autoZero"/>
        <c:auto val="1"/>
        <c:lblAlgn val="ctr"/>
        <c:lblOffset val="100"/>
        <c:noMultiLvlLbl val="0"/>
      </c:catAx>
      <c:valAx>
        <c:axId val="41276560"/>
        <c:scaling>
          <c:orientation val="minMax"/>
          <c:max val="0.12000000000000001"/>
          <c:min val="-8.0000000000000016E-2"/>
        </c:scaling>
        <c:delete val="1"/>
        <c:axPos val="l"/>
        <c:numFmt formatCode="0.0%" sourceLinked="1"/>
        <c:majorTickMark val="out"/>
        <c:minorTickMark val="none"/>
        <c:tickLblPos val="nextTo"/>
        <c:crossAx val="4126785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4207095080905E-4"/>
          <c:y val="4.6064814814814815E-2"/>
          <c:w val="0.9991141732283465"/>
          <c:h val="0.794902850685330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საბაზისო სცენარი</c:v>
                </c:pt>
              </c:strCache>
            </c:strRef>
          </c:tx>
          <c:spPr>
            <a:ln w="28575" cap="rnd">
              <a:solidFill>
                <a:srgbClr val="FF2F2F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FF2F2F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rgbClr val="FF2F2F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2F2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C3-48B5-B3D6-63817133D285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rgbClr val="FF2F2F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2F2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3-48B5-B3D6-63817133D285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rgbClr val="FF2F2F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2F2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3C7-4B24-AF35-C9C2656BF958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rgbClr val="FF2F2F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2F2F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C7-4B24-AF35-C9C2656BF958}"/>
              </c:ext>
            </c:extLst>
          </c:dPt>
          <c:dLbls>
            <c:dLbl>
              <c:idx val="1"/>
              <c:layout>
                <c:manualLayout>
                  <c:x val="-2.9457885304659499E-2"/>
                  <c:y val="4.95206328375619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C3-48B5-B3D6-63817133D285}"/>
                </c:ext>
              </c:extLst>
            </c:dLbl>
            <c:dLbl>
              <c:idx val="2"/>
              <c:layout>
                <c:manualLayout>
                  <c:x val="-3.6178315412186378E-2"/>
                  <c:y val="9.8967902449693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3C7-4B24-AF35-C9C2656BF9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3C7-4B24-AF35-C9C2656BF9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2.073876374912368E-2</c:v>
                </c:pt>
                <c:pt idx="1">
                  <c:v>9.328606390091812E-2</c:v>
                </c:pt>
                <c:pt idx="2">
                  <c:v>6.0802306335600603E-2</c:v>
                </c:pt>
                <c:pt idx="3">
                  <c:v>3.2236935940167799E-2</c:v>
                </c:pt>
                <c:pt idx="4">
                  <c:v>2.8448554858001452E-2</c:v>
                </c:pt>
                <c:pt idx="5">
                  <c:v>2.3391617911622545E-2</c:v>
                </c:pt>
                <c:pt idx="6">
                  <c:v>2.3299358133706441E-2</c:v>
                </c:pt>
                <c:pt idx="7">
                  <c:v>2.1889764215685694E-2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7C3-48B5-B3D6-63817133D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45168"/>
        <c:axId val="7185768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ოპტიმისტური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75000"/>
                      </a:schemeClr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28575" cap="rnd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87C3-48B5-B3D6-63817133D285}"/>
                    </c:ext>
                  </c:extLst>
                </c:dPt>
                <c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2" formatCode="0.0%">
                        <c:v>9.3020738758993138E-2</c:v>
                      </c:pt>
                      <c:pt idx="3" formatCode="0.0%">
                        <c:v>6.4668421968440429E-2</c:v>
                      </c:pt>
                      <c:pt idx="4" formatCode="0.0%">
                        <c:v>4.001152996405348E-2</c:v>
                      </c:pt>
                      <c:pt idx="5" formatCode="0.0%">
                        <c:v>2.4153553219552704E-2</c:v>
                      </c:pt>
                      <c:pt idx="6" formatCode="0.0%">
                        <c:v>2.0530579193778112E-2</c:v>
                      </c:pt>
                      <c:pt idx="7" formatCode="0.0%">
                        <c:v>1.8320615188007594E-2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7-87C3-48B5-B3D6-63817133D28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პესიმისტური</c:v>
                      </c:pt>
                    </c:strCache>
                  </c:strRef>
                </c:tx>
                <c:spPr>
                  <a:ln w="28575" cap="rnd">
                    <a:solidFill>
                      <a:srgbClr val="C0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2" formatCode="0.0%">
                        <c:v>9.3020738758993138E-2</c:v>
                      </c:pt>
                      <c:pt idx="3" formatCode="0.0%">
                        <c:v>6.7239056912011458E-2</c:v>
                      </c:pt>
                      <c:pt idx="4" formatCode="0.0%">
                        <c:v>4.5215085084104663E-2</c:v>
                      </c:pt>
                      <c:pt idx="5" formatCode="0.0%">
                        <c:v>3.1085921532036404E-2</c:v>
                      </c:pt>
                      <c:pt idx="6" formatCode="0.0%">
                        <c:v>2.8851973623768262E-2</c:v>
                      </c:pt>
                      <c:pt idx="7" formatCode="0.0%">
                        <c:v>2.7078866185781109E-2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7C3-48B5-B3D6-63817133D285}"/>
                  </c:ext>
                </c:extLst>
              </c15:ser>
            </c15:filteredLineSeries>
          </c:ext>
        </c:extLst>
      </c:lineChart>
      <c:catAx>
        <c:axId val="7184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57680"/>
        <c:crosses val="autoZero"/>
        <c:auto val="1"/>
        <c:lblAlgn val="ctr"/>
        <c:lblOffset val="100"/>
        <c:noMultiLvlLbl val="0"/>
      </c:catAx>
      <c:valAx>
        <c:axId val="71857680"/>
        <c:scaling>
          <c:orientation val="minMax"/>
          <c:max val="9.5000000000000029E-2"/>
          <c:min val="1.5000000000000003E-2"/>
        </c:scaling>
        <c:delete val="1"/>
        <c:axPos val="l"/>
        <c:numFmt formatCode="0.0%" sourceLinked="1"/>
        <c:majorTickMark val="none"/>
        <c:minorTickMark val="none"/>
        <c:tickLblPos val="nextTo"/>
        <c:crossAx val="7184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4207095080905E-4"/>
          <c:y val="4.6064814814814815E-2"/>
          <c:w val="0.9923937431208194"/>
          <c:h val="0.8032986111111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დანაზოგები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4D-447C-8317-77867F722A5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4D-447C-8317-77867F722A5D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5D-4ED6-87A6-C30C069609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4.8483496033224091E-2</c:v>
                </c:pt>
                <c:pt idx="1">
                  <c:v>-1.1217120097119037E-2</c:v>
                </c:pt>
                <c:pt idx="2">
                  <c:v>6.2337433411867359E-3</c:v>
                </c:pt>
                <c:pt idx="3">
                  <c:v>4.2470224453820718E-2</c:v>
                </c:pt>
                <c:pt idx="4">
                  <c:v>4.0569020835030771E-2</c:v>
                </c:pt>
                <c:pt idx="5">
                  <c:v>4.3027594493529678E-2</c:v>
                </c:pt>
                <c:pt idx="6">
                  <c:v>4.1955960789897453E-2</c:v>
                </c:pt>
                <c:pt idx="7">
                  <c:v>4.2008960065077788E-2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A64D-447C-8317-77867F722A5D}"/>
            </c:ext>
          </c:extLst>
        </c:ser>
        <c:ser>
          <c:idx val="2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Sheet1!#REF!</c:f>
              <c:extLst xmlns:c15="http://schemas.microsoft.com/office/drawing/2012/chart"/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E-A64D-447C-8317-77867F722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46800"/>
        <c:axId val="2121207312"/>
        <c:extLst/>
      </c:lineChart>
      <c:catAx>
        <c:axId val="7184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207312"/>
        <c:crosses val="autoZero"/>
        <c:auto val="1"/>
        <c:lblAlgn val="ctr"/>
        <c:lblOffset val="100"/>
        <c:noMultiLvlLbl val="0"/>
      </c:catAx>
      <c:valAx>
        <c:axId val="2121207312"/>
        <c:scaling>
          <c:orientation val="minMax"/>
          <c:max val="0.1"/>
          <c:min val="-3.0000000000000006E-2"/>
        </c:scaling>
        <c:delete val="0"/>
        <c:axPos val="l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4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PowerPoint]Budget'!$L$11</c:f>
              <c:strCache>
                <c:ptCount val="1"/>
                <c:pt idx="0">
                  <c:v>კაპიტალური ხარჯები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A9D1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42-4193-A9F1-0456B9B5C82A}"/>
              </c:ext>
            </c:extLst>
          </c:dPt>
          <c:dPt>
            <c:idx val="4"/>
            <c:invertIfNegative val="0"/>
            <c:bubble3D val="0"/>
            <c:spPr>
              <a:solidFill>
                <a:srgbClr val="A9D1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A42-4193-A9F1-0456B9B5C82A}"/>
              </c:ext>
            </c:extLst>
          </c:dPt>
          <c:dPt>
            <c:idx val="5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42-4193-A9F1-0456B9B5C82A}"/>
              </c:ext>
            </c:extLst>
          </c:dPt>
          <c:dPt>
            <c:idx val="6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A42-4193-A9F1-0456B9B5C82A}"/>
              </c:ext>
            </c:extLst>
          </c:dPt>
          <c:dPt>
            <c:idx val="7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A42-4193-A9F1-0456B9B5C82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PowerPoint]Budget'!$M$10:$T$10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'[Chart in Microsoft PowerPoint]Budget'!$M$15:$T$15</c:f>
              <c:numCache>
                <c:formatCode>#,##0.0</c:formatCode>
                <c:ptCount val="8"/>
                <c:pt idx="0">
                  <c:v>4183.4799999999996</c:v>
                </c:pt>
                <c:pt idx="1">
                  <c:v>4433.4633603299999</c:v>
                </c:pt>
                <c:pt idx="2">
                  <c:v>4771.4535604000002</c:v>
                </c:pt>
                <c:pt idx="3">
                  <c:v>5995</c:v>
                </c:pt>
                <c:pt idx="4">
                  <c:v>6105</c:v>
                </c:pt>
                <c:pt idx="5">
                  <c:v>6110</c:v>
                </c:pt>
                <c:pt idx="6">
                  <c:v>6480</c:v>
                </c:pt>
                <c:pt idx="7">
                  <c:v>6840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2-4193-A9F1-0456B9B5C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826525744"/>
        <c:axId val="1826524912"/>
      </c:barChart>
      <c:lineChart>
        <c:grouping val="standard"/>
        <c:varyColors val="0"/>
        <c:ser>
          <c:idx val="1"/>
          <c:order val="1"/>
          <c:tx>
            <c:strRef>
              <c:f>'[Chart in Microsoft PowerPoint]Budget'!$L$12</c:f>
              <c:strCache>
                <c:ptCount val="1"/>
                <c:pt idx="0">
                  <c:v>% მშპ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>
                    <a:lumMod val="5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42-4193-A9F1-0456B9B5C82A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>
                    <a:lumMod val="5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5A42-4193-A9F1-0456B9B5C82A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>
                    <a:lumMod val="5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42-4193-A9F1-0456B9B5C82A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>
                    <a:lumMod val="5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5A42-4193-A9F1-0456B9B5C82A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>
                    <a:lumMod val="5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42-4193-A9F1-0456B9B5C8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PowerPoint]Budget'!$M$10:$T$10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'[Chart in Microsoft PowerPoint]Budget'!$M$12:$T$12</c:f>
              <c:numCache>
                <c:formatCode>0.0%</c:formatCode>
                <c:ptCount val="8"/>
                <c:pt idx="0">
                  <c:v>8.4939179368171414E-2</c:v>
                </c:pt>
                <c:pt idx="1">
                  <c:v>8.9988980459401416E-2</c:v>
                </c:pt>
                <c:pt idx="2">
                  <c:v>7.9519821070612201E-2</c:v>
                </c:pt>
                <c:pt idx="3">
                  <c:v>8.3015649038361658E-2</c:v>
                </c:pt>
                <c:pt idx="4">
                  <c:v>7.6679217398719149E-2</c:v>
                </c:pt>
                <c:pt idx="5">
                  <c:v>7.0823976927657961E-2</c:v>
                </c:pt>
                <c:pt idx="6">
                  <c:v>6.932040436474643E-2</c:v>
                </c:pt>
                <c:pt idx="7">
                  <c:v>6.7657472767867211E-2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5A42-4193-A9F1-0456B9B5C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6829520"/>
        <c:axId val="1816830352"/>
      </c:lineChart>
      <c:catAx>
        <c:axId val="182652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524912"/>
        <c:crosses val="autoZero"/>
        <c:auto val="1"/>
        <c:lblAlgn val="ctr"/>
        <c:lblOffset val="100"/>
        <c:noMultiLvlLbl val="0"/>
      </c:catAx>
      <c:valAx>
        <c:axId val="182652491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525744"/>
        <c:crosses val="autoZero"/>
        <c:crossBetween val="between"/>
      </c:valAx>
      <c:valAx>
        <c:axId val="18168303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829520"/>
        <c:crosses val="max"/>
        <c:crossBetween val="between"/>
      </c:valAx>
      <c:catAx>
        <c:axId val="1816829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6830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საბაზისო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01-4EF8-8D9D-48FAB39AD38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01-4EF8-8D9D-48FAB39AD38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01-4EF8-8D9D-48FAB39AD38C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01-4EF8-8D9D-48FAB39AD38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C01-4EF8-8D9D-48FAB39AD3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0.40413476133575088</c:v>
                </c:pt>
                <c:pt idx="1">
                  <c:v>0.6010701118856201</c:v>
                </c:pt>
                <c:pt idx="2">
                  <c:v>0.49418386801875874</c:v>
                </c:pt>
                <c:pt idx="3">
                  <c:v>0.3947399650766526</c:v>
                </c:pt>
                <c:pt idx="4">
                  <c:v>0.38946423282518333</c:v>
                </c:pt>
                <c:pt idx="5">
                  <c:v>0.38423605195670113</c:v>
                </c:pt>
                <c:pt idx="6">
                  <c:v>0.37728411320749472</c:v>
                </c:pt>
                <c:pt idx="7">
                  <c:v>0.36883340514521235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BC01-4EF8-8D9D-48FAB39AD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58224"/>
        <c:axId val="7185876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ოპტიმისტური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75000"/>
                      </a:schemeClr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dPt>
                  <c:idx val="2"/>
                  <c:marker>
                    <c:symbol val="none"/>
                  </c:marker>
                  <c:bubble3D val="0"/>
                  <c:spPr>
                    <a:ln w="28575" cap="rnd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BC01-4EF8-8D9D-48FAB39AD38C}"/>
                    </c:ext>
                  </c:extLst>
                </c:dPt>
                <c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2" formatCode="0.0%">
                        <c:v>0.60020054235214393</c:v>
                      </c:pt>
                      <c:pt idx="3" formatCode="0.0%">
                        <c:v>0.51839696124078516</c:v>
                      </c:pt>
                      <c:pt idx="4" formatCode="0.0%">
                        <c:v>0.51290831173704654</c:v>
                      </c:pt>
                      <c:pt idx="5" formatCode="0.0%">
                        <c:v>0.49956978629543403</c:v>
                      </c:pt>
                      <c:pt idx="6" formatCode="0.0%">
                        <c:v>0.4854807185631661</c:v>
                      </c:pt>
                      <c:pt idx="7" formatCode="0.0%">
                        <c:v>0.47105256625549291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B-BC01-4EF8-8D9D-48FAB39AD38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პესიმისტური</c:v>
                      </c:pt>
                    </c:strCache>
                  </c:strRef>
                </c:tx>
                <c:spPr>
                  <a:ln w="28575" cap="rnd">
                    <a:solidFill>
                      <a:srgbClr val="C0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2" formatCode="0.0%">
                        <c:v>0.60020054235214393</c:v>
                      </c:pt>
                      <c:pt idx="3" formatCode="0.0%">
                        <c:v>0.52746839571601734</c:v>
                      </c:pt>
                      <c:pt idx="4" formatCode="0.0%">
                        <c:v>0.53856023500683126</c:v>
                      </c:pt>
                      <c:pt idx="5" formatCode="0.0%">
                        <c:v>0.54194298419725617</c:v>
                      </c:pt>
                      <c:pt idx="6" formatCode="0.0%">
                        <c:v>0.53944989608706462</c:v>
                      </c:pt>
                      <c:pt idx="7" formatCode="0.0%">
                        <c:v>0.53253411847846632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C01-4EF8-8D9D-48FAB39AD38C}"/>
                  </c:ext>
                </c:extLst>
              </c15:ser>
            </c15:filteredLineSeries>
          </c:ext>
        </c:extLst>
      </c:lineChart>
      <c:catAx>
        <c:axId val="7185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58768"/>
        <c:crosses val="autoZero"/>
        <c:auto val="1"/>
        <c:lblAlgn val="ctr"/>
        <c:lblOffset val="100"/>
        <c:noMultiLvlLbl val="0"/>
      </c:catAx>
      <c:valAx>
        <c:axId val="71858768"/>
        <c:scaling>
          <c:orientation val="minMax"/>
          <c:min val="0.30000000000000004"/>
        </c:scaling>
        <c:delete val="0"/>
        <c:axPos val="l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5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9259390283403"/>
          <c:y val="0.14191708233250044"/>
          <c:w val="0.48518895425632358"/>
          <c:h val="0.7619834782301258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E19-4E42-90A6-3E5E8620F5A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E19-4E42-90A6-3E5E8620F5A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E19-4E42-90A6-3E5E8620F5A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E19-4E42-90A6-3E5E8620F5A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8E19-4E42-90A6-3E5E8620F5A2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8E19-4E42-90A6-3E5E8620F5A2}"/>
              </c:ext>
            </c:extLst>
          </c:dPt>
          <c:dLbls>
            <c:dLbl>
              <c:idx val="0"/>
              <c:layout>
                <c:manualLayout>
                  <c:x val="4.3809760090539385E-2"/>
                  <c:y val="-0.1564849281601005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19-4E42-90A6-3E5E8620F5A2}"/>
                </c:ext>
              </c:extLst>
            </c:dLbl>
            <c:dLbl>
              <c:idx val="1"/>
              <c:layout>
                <c:manualLayout>
                  <c:x val="-3.8091781391491717E-3"/>
                  <c:y val="0.113365114663160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19-4E42-90A6-3E5E8620F5A2}"/>
                </c:ext>
              </c:extLst>
            </c:dLbl>
            <c:dLbl>
              <c:idx val="2"/>
              <c:layout>
                <c:manualLayout>
                  <c:x val="-8.1590350633369862E-2"/>
                  <c:y val="4.74634703509342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E19-4E42-90A6-3E5E8620F5A2}"/>
                </c:ext>
              </c:extLst>
            </c:dLbl>
            <c:dLbl>
              <c:idx val="3"/>
              <c:layout>
                <c:manualLayout>
                  <c:x val="-5.8987971217909399E-2"/>
                  <c:y val="-9.3191402060759723E-3"/>
                </c:manualLayout>
              </c:layout>
              <c:tx>
                <c:rich>
                  <a:bodyPr/>
                  <a:lstStyle/>
                  <a:p>
                    <a:r>
                      <a:rPr lang="ka-GE" dirty="0" smtClean="0"/>
                      <a:t>პრივატიზაცია</a:t>
                    </a:r>
                    <a:r>
                      <a:rPr lang="ka-GE" baseline="0" dirty="0"/>
                      <a:t>
</a:t>
                    </a:r>
                    <a:fld id="{EBE418AA-A1D3-4521-8367-77416BA32314}" type="VALUE">
                      <a:rPr lang="en-US" baseline="0"/>
                      <a:pPr/>
                      <a:t>[VALUE]</a:t>
                    </a:fld>
                    <a:endParaRPr lang="ka-GE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19-4E42-90A6-3E5E8620F5A2}"/>
                </c:ext>
              </c:extLst>
            </c:dLbl>
            <c:dLbl>
              <c:idx val="4"/>
              <c:layout>
                <c:manualLayout>
                  <c:x val="-7.8128735304770242E-2"/>
                  <c:y val="-0.148935238866252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E19-4E42-90A6-3E5E8620F5A2}"/>
                </c:ext>
              </c:extLst>
            </c:dLbl>
            <c:dLbl>
              <c:idx val="5"/>
              <c:layout>
                <c:manualLayout>
                  <c:x val="1.1787119118558047E-2"/>
                  <c:y val="-0.185954451250148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E19-4E42-90A6-3E5E8620F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Sheet1!$A$4:$A$9</c:f>
              <c:strCache>
                <c:ptCount val="6"/>
                <c:pt idx="0">
                  <c:v>გადასახადები</c:v>
                </c:pt>
                <c:pt idx="1">
                  <c:v>გრანტები</c:v>
                </c:pt>
                <c:pt idx="2">
                  <c:v>სხვა შემოსავლები</c:v>
                </c:pt>
                <c:pt idx="3">
                  <c:v>პირვატიზაცია</c:v>
                </c:pt>
                <c:pt idx="4">
                  <c:v>სესხების დაბრუნება</c:v>
                </c:pt>
                <c:pt idx="5">
                  <c:v>დეფიციტი</c:v>
                </c:pt>
              </c:strCache>
            </c:strRef>
          </c:cat>
          <c:val>
            <c:numRef>
              <c:f>Sheet1!$B$4:$B$9</c:f>
              <c:numCache>
                <c:formatCode>#\ ##0.0</c:formatCode>
                <c:ptCount val="6"/>
                <c:pt idx="0">
                  <c:v>18497</c:v>
                </c:pt>
                <c:pt idx="1">
                  <c:v>280</c:v>
                </c:pt>
                <c:pt idx="2">
                  <c:v>1425</c:v>
                </c:pt>
                <c:pt idx="3">
                  <c:v>350</c:v>
                </c:pt>
                <c:pt idx="4">
                  <c:v>260</c:v>
                </c:pt>
                <c:pt idx="5">
                  <c:v>2265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19-4E42-90A6-3E5E8620F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87777712409267"/>
          <c:y val="6.184951257953418E-2"/>
          <c:w val="0.33050040577445211"/>
          <c:h val="0.909756853310002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Sheet1!$A$323</c:f>
              <c:strCache>
                <c:ptCount val="1"/>
                <c:pt idx="0">
                  <c:v>საინვესტიციო კრედიტები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.31513592970411963"/>
                  <c:y val="-4.656867666802871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6283404040242215"/>
                      <c:h val="0.17454252524662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C65-4D2F-B3DF-8B59FFC5D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Sheet1!$B$323</c:f>
              <c:numCache>
                <c:formatCode>#\ ##0.0</c:formatCode>
                <c:ptCount val="1"/>
                <c:pt idx="0">
                  <c:v>1928.7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5-4D2F-B3DF-8B59FFC5DD47}"/>
            </c:ext>
          </c:extLst>
        </c:ser>
        <c:ser>
          <c:idx val="1"/>
          <c:order val="1"/>
          <c:tx>
            <c:strRef>
              <c:f>Sheet1!$A$324</c:f>
              <c:strCache>
                <c:ptCount val="1"/>
                <c:pt idx="0">
                  <c:v>ბიუჯეტის მხარდამჭერი კრედიტები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38742337888749528"/>
                  <c:y val="1.2587823244410717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258732073901524"/>
                      <c:h val="0.21595423501255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65-4D2F-B3DF-8B59FFC5D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Sheet1!$B$324</c:f>
              <c:numCache>
                <c:formatCode>#\ ##0.0</c:formatCode>
                <c:ptCount val="1"/>
                <c:pt idx="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65-4D2F-B3DF-8B59FFC5DD47}"/>
            </c:ext>
          </c:extLst>
        </c:ser>
        <c:ser>
          <c:idx val="2"/>
          <c:order val="2"/>
          <c:tx>
            <c:strRef>
              <c:f>Sheet1!$A$325</c:f>
              <c:strCache>
                <c:ptCount val="1"/>
                <c:pt idx="0">
                  <c:v>საშინაო ვალი და დეპოზიტები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.3196272189867071"/>
                  <c:y val="5.2044831008113942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027141548770932"/>
                      <c:h val="0.21595423501255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C65-4D2F-B3DF-8B59FFC5D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Sheet1!$B$325</c:f>
              <c:numCache>
                <c:formatCode>#\ ##0.0</c:formatCode>
                <c:ptCount val="1"/>
                <c:pt idx="0">
                  <c:v>1254.8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65-4D2F-B3DF-8B59FFC5DD47}"/>
            </c:ext>
          </c:extLst>
        </c:ser>
        <c:ser>
          <c:idx val="3"/>
          <c:order val="3"/>
          <c:tx>
            <c:strRef>
              <c:f>Sheet1!$A$326</c:f>
              <c:strCache>
                <c:ptCount val="1"/>
                <c:pt idx="0">
                  <c:v>ვალის დაფარვა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35238332348394996"/>
                  <c:y val="-8.49971396882842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127365251578634"/>
                      <c:h val="0.13313104897554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65-4D2F-B3DF-8B59FFC5D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Sheet1!$B$326</c:f>
              <c:numCache>
                <c:formatCode>#\ ##0.0</c:formatCode>
                <c:ptCount val="1"/>
                <c:pt idx="0">
                  <c:v>-1218.5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65-4D2F-B3DF-8B59FFC5D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3733151"/>
        <c:axId val="493734399"/>
      </c:barChart>
      <c:catAx>
        <c:axId val="4937331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3734399"/>
        <c:crosses val="autoZero"/>
        <c:auto val="1"/>
        <c:lblAlgn val="ctr"/>
        <c:lblOffset val="100"/>
        <c:noMultiLvlLbl val="0"/>
      </c:catAx>
      <c:valAx>
        <c:axId val="493734399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493733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PEFA </a:t>
            </a:r>
            <a:r>
              <a:rPr lang="ka-GE" b="1" dirty="0" smtClean="0">
                <a:solidFill>
                  <a:schemeClr val="bg2">
                    <a:lumMod val="10000"/>
                  </a:schemeClr>
                </a:solidFill>
              </a:rPr>
              <a:t>შეფასება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c:rich>
      </c:tx>
      <c:layout>
        <c:manualLayout>
          <c:xMode val="edge"/>
          <c:yMode val="edge"/>
          <c:x val="0.33896098195675101"/>
          <c:y val="3.20005249425505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139207095330811E-2"/>
          <c:y val="0.10354637149425228"/>
          <c:w val="0.94110358467735045"/>
          <c:h val="0.6987907858190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ჯამურები!$C$1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56A6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ჯამურები!$B$2:$B$7</c:f>
              <c:strCache>
                <c:ptCount val="6"/>
                <c:pt idx="0">
                  <c:v>A</c:v>
                </c:pt>
                <c:pt idx="1">
                  <c:v>B+</c:v>
                </c:pt>
                <c:pt idx="2">
                  <c:v>B</c:v>
                </c:pt>
                <c:pt idx="3">
                  <c:v>C+</c:v>
                </c:pt>
                <c:pt idx="4">
                  <c:v>C</c:v>
                </c:pt>
                <c:pt idx="5">
                  <c:v>D+</c:v>
                </c:pt>
              </c:strCache>
            </c:strRef>
          </c:cat>
          <c:val>
            <c:numRef>
              <c:f>ჯამურები!$C$2:$C$7</c:f>
              <c:numCache>
                <c:formatCode>General</c:formatCode>
                <c:ptCount val="6"/>
                <c:pt idx="0">
                  <c:v>15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6-4473-8BB3-C4CCB22CEA0F}"/>
            </c:ext>
          </c:extLst>
        </c:ser>
        <c:ser>
          <c:idx val="1"/>
          <c:order val="1"/>
          <c:tx>
            <c:strRef>
              <c:f>ჯამურები!$D$1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ჯამურები!$B$2:$B$7</c:f>
              <c:strCache>
                <c:ptCount val="6"/>
                <c:pt idx="0">
                  <c:v>A</c:v>
                </c:pt>
                <c:pt idx="1">
                  <c:v>B+</c:v>
                </c:pt>
                <c:pt idx="2">
                  <c:v>B</c:v>
                </c:pt>
                <c:pt idx="3">
                  <c:v>C+</c:v>
                </c:pt>
                <c:pt idx="4">
                  <c:v>C</c:v>
                </c:pt>
                <c:pt idx="5">
                  <c:v>D+</c:v>
                </c:pt>
              </c:strCache>
            </c:strRef>
          </c:cat>
          <c:val>
            <c:numRef>
              <c:f>ჯამურები!$D$2:$D$7</c:f>
              <c:numCache>
                <c:formatCode>General</c:formatCode>
                <c:ptCount val="6"/>
                <c:pt idx="0">
                  <c:v>20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6-4473-8BB3-C4CCB22CE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8202256"/>
        <c:axId val="818191856"/>
        <c:axId val="0"/>
      </c:bar3DChart>
      <c:catAx>
        <c:axId val="81820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191856"/>
        <c:crosses val="autoZero"/>
        <c:auto val="1"/>
        <c:lblAlgn val="ctr"/>
        <c:lblOffset val="100"/>
        <c:noMultiLvlLbl val="0"/>
      </c:catAx>
      <c:valAx>
        <c:axId val="8181918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1820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711742559948083"/>
          <c:y val="3.119212877682646E-2"/>
          <c:w val="0.42034727127550425"/>
          <c:h val="0.937615742446347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Sheet1!$A$339:$A$349</c:f>
              <c:strCache>
                <c:ptCount val="11"/>
                <c:pt idx="0">
                  <c:v>სხვა დანარჩენი პროექტები</c:v>
                </c:pt>
                <c:pt idx="1">
                  <c:v>მელიორაცია</c:v>
                </c:pt>
                <c:pt idx="2">
                  <c:v>მცირე ბიზნესის ხელშეწყობა</c:v>
                </c:pt>
                <c:pt idx="3">
                  <c:v>ბოჭკოვანი ქსელის მშენებლობა</c:v>
                </c:pt>
                <c:pt idx="4">
                  <c:v>ჯანდაცვის ინფრასტრუქტურა</c:v>
                </c:pt>
                <c:pt idx="5">
                  <c:v>მყარი ნარჩენების ინფრასტრუქტურა</c:v>
                </c:pt>
                <c:pt idx="6">
                  <c:v>ელექტროგადამცემი ხაზები</c:v>
                </c:pt>
                <c:pt idx="7">
                  <c:v>განათლების ინფრასტრუქტურა</c:v>
                </c:pt>
                <c:pt idx="8">
                  <c:v>წყალმომარაგება და წყალარინება</c:v>
                </c:pt>
                <c:pt idx="9">
                  <c:v>მუნიციპალური ინფრასტრუქტურა</c:v>
                </c:pt>
                <c:pt idx="10">
                  <c:v>საგზაო ინფრასტრუქტურა</c:v>
                </c:pt>
              </c:strCache>
            </c:strRef>
          </c:cat>
          <c:val>
            <c:numRef>
              <c:f>Sheet1!$B$339:$B$349</c:f>
              <c:numCache>
                <c:formatCode>#\ ##0.0</c:formatCode>
                <c:ptCount val="11"/>
                <c:pt idx="0">
                  <c:v>24.700000000000045</c:v>
                </c:pt>
                <c:pt idx="1">
                  <c:v>30</c:v>
                </c:pt>
                <c:pt idx="2">
                  <c:v>43</c:v>
                </c:pt>
                <c:pt idx="3">
                  <c:v>50</c:v>
                </c:pt>
                <c:pt idx="4">
                  <c:v>50</c:v>
                </c:pt>
                <c:pt idx="5">
                  <c:v>69</c:v>
                </c:pt>
                <c:pt idx="6">
                  <c:v>71.5</c:v>
                </c:pt>
                <c:pt idx="7">
                  <c:v>117.6</c:v>
                </c:pt>
                <c:pt idx="8">
                  <c:v>238.1</c:v>
                </c:pt>
                <c:pt idx="9">
                  <c:v>283.7</c:v>
                </c:pt>
                <c:pt idx="10">
                  <c:v>951.1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F-46EE-BEBE-6639B4AF9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1921279"/>
        <c:axId val="501917119"/>
      </c:barChart>
      <c:catAx>
        <c:axId val="501921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917119"/>
        <c:crosses val="autoZero"/>
        <c:auto val="1"/>
        <c:lblAlgn val="ctr"/>
        <c:lblOffset val="100"/>
        <c:noMultiLvlLbl val="0"/>
      </c:catAx>
      <c:valAx>
        <c:axId val="501917119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501921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ka-GE" dirty="0" smtClean="0"/>
              <a:t>საბაზისო საპროცენტო </a:t>
            </a:r>
            <a:r>
              <a:rPr lang="ka-GE" dirty="0"/>
              <a:t>განაკვეთების დინამიკა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Results!$B$1</c:f>
              <c:strCache>
                <c:ptCount val="1"/>
                <c:pt idx="0">
                  <c:v>Euribor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68-43A8-9DE5-C55F087CA876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68-43A8-9DE5-C55F087CA876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68-43A8-9DE5-C55F087CA876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68-43A8-9DE5-C55F087CA876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68-43A8-9DE5-C55F087CA87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68-43A8-9DE5-C55F087CA876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4868-43A8-9DE5-C55F087CA876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4868-43A8-9DE5-C55F087CA876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4868-43A8-9DE5-C55F087CA876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4868-43A8-9DE5-C55F087CA876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4868-43A8-9DE5-C55F087CA876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4868-43A8-9DE5-C55F087CA876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4868-43A8-9DE5-C55F087CA876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4868-43A8-9DE5-C55F087CA876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4868-43A8-9DE5-C55F087CA876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4868-43A8-9DE5-C55F087CA876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4868-43A8-9DE5-C55F087CA876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4868-43A8-9DE5-C55F087CA876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4868-43A8-9DE5-C55F087CA876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4868-43A8-9DE5-C55F087CA876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4868-43A8-9DE5-C55F087CA876}"/>
              </c:ext>
            </c:extLst>
          </c:dPt>
          <c:dPt>
            <c:idx val="30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4868-43A8-9DE5-C55F087CA876}"/>
              </c:ext>
            </c:extLst>
          </c:dPt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4868-43A8-9DE5-C55F087CA876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4868-43A8-9DE5-C55F087CA876}"/>
              </c:ext>
            </c:extLst>
          </c:dPt>
          <c:dPt>
            <c:idx val="33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4868-43A8-9DE5-C55F087CA876}"/>
              </c:ext>
            </c:extLst>
          </c:dPt>
          <c:dPt>
            <c:idx val="34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4868-43A8-9DE5-C55F087CA876}"/>
              </c:ext>
            </c:extLst>
          </c:dPt>
          <c:dPt>
            <c:idx val="35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4868-43A8-9DE5-C55F087CA876}"/>
              </c:ext>
            </c:extLst>
          </c:dPt>
          <c:cat>
            <c:numRef>
              <c:f>Results!$A$338:$A$373</c:f>
              <c:numCache>
                <c:formatCode>m/d/yyyy</c:formatCode>
                <c:ptCount val="36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44925</c:v>
                </c:pt>
                <c:pt idx="12">
                  <c:v>44956</c:v>
                </c:pt>
                <c:pt idx="13">
                  <c:v>44985</c:v>
                </c:pt>
                <c:pt idx="14">
                  <c:v>45013</c:v>
                </c:pt>
                <c:pt idx="15">
                  <c:v>45044</c:v>
                </c:pt>
                <c:pt idx="16">
                  <c:v>45074</c:v>
                </c:pt>
                <c:pt idx="17">
                  <c:v>45105</c:v>
                </c:pt>
                <c:pt idx="18">
                  <c:v>45135</c:v>
                </c:pt>
                <c:pt idx="19">
                  <c:v>45166</c:v>
                </c:pt>
                <c:pt idx="20">
                  <c:v>45197</c:v>
                </c:pt>
                <c:pt idx="21">
                  <c:v>45227</c:v>
                </c:pt>
                <c:pt idx="22">
                  <c:v>45258</c:v>
                </c:pt>
                <c:pt idx="23">
                  <c:v>45288</c:v>
                </c:pt>
                <c:pt idx="24">
                  <c:v>45319</c:v>
                </c:pt>
                <c:pt idx="25">
                  <c:v>45350</c:v>
                </c:pt>
                <c:pt idx="26">
                  <c:v>45379</c:v>
                </c:pt>
                <c:pt idx="27">
                  <c:v>45410</c:v>
                </c:pt>
                <c:pt idx="28">
                  <c:v>45440</c:v>
                </c:pt>
                <c:pt idx="29">
                  <c:v>45471</c:v>
                </c:pt>
                <c:pt idx="30">
                  <c:v>45501</c:v>
                </c:pt>
                <c:pt idx="31">
                  <c:v>45532</c:v>
                </c:pt>
                <c:pt idx="32">
                  <c:v>45563</c:v>
                </c:pt>
                <c:pt idx="33">
                  <c:v>45593</c:v>
                </c:pt>
                <c:pt idx="34">
                  <c:v>45624</c:v>
                </c:pt>
                <c:pt idx="35">
                  <c:v>45654</c:v>
                </c:pt>
              </c:numCache>
            </c:numRef>
          </c:cat>
          <c:val>
            <c:numRef>
              <c:f>Results!$B$338:$B$373</c:f>
              <c:numCache>
                <c:formatCode>General</c:formatCode>
                <c:ptCount val="36"/>
                <c:pt idx="0">
                  <c:v>-0.52729999999999999</c:v>
                </c:pt>
                <c:pt idx="1">
                  <c:v>-0.47620000000000001</c:v>
                </c:pt>
                <c:pt idx="2">
                  <c:v>-0.41720000000000002</c:v>
                </c:pt>
                <c:pt idx="3">
                  <c:v>-0.31090000000000001</c:v>
                </c:pt>
                <c:pt idx="4">
                  <c:v>-0.14360000000000001</c:v>
                </c:pt>
                <c:pt idx="5">
                  <c:v>0.16170000000000001</c:v>
                </c:pt>
                <c:pt idx="6">
                  <c:v>0.46650000000000003</c:v>
                </c:pt>
                <c:pt idx="7">
                  <c:v>0.83699999999999997</c:v>
                </c:pt>
                <c:pt idx="8">
                  <c:v>1.5961000000000001</c:v>
                </c:pt>
                <c:pt idx="9">
                  <c:v>1.9974000000000001</c:v>
                </c:pt>
                <c:pt idx="10">
                  <c:v>2.3370000000000002</c:v>
                </c:pt>
                <c:pt idx="11">
                  <c:v>2.6059999999999999</c:v>
                </c:pt>
                <c:pt idx="12">
                  <c:v>2.7810000000000001</c:v>
                </c:pt>
                <c:pt idx="13">
                  <c:v>2.919</c:v>
                </c:pt>
                <c:pt idx="14">
                  <c:v>3.0070000000000001</c:v>
                </c:pt>
                <c:pt idx="15">
                  <c:v>3.0434999999999999</c:v>
                </c:pt>
                <c:pt idx="16">
                  <c:v>3.085</c:v>
                </c:pt>
                <c:pt idx="17">
                  <c:v>3.089</c:v>
                </c:pt>
                <c:pt idx="18">
                  <c:v>3.0889000000000002</c:v>
                </c:pt>
                <c:pt idx="19">
                  <c:v>3.0870000000000002</c:v>
                </c:pt>
                <c:pt idx="20">
                  <c:v>3.0569999999999999</c:v>
                </c:pt>
                <c:pt idx="21">
                  <c:v>3.0486</c:v>
                </c:pt>
                <c:pt idx="22">
                  <c:v>3.01</c:v>
                </c:pt>
                <c:pt idx="23">
                  <c:v>2.9735</c:v>
                </c:pt>
                <c:pt idx="24">
                  <c:v>2.94</c:v>
                </c:pt>
                <c:pt idx="25">
                  <c:v>2.9020999999999999</c:v>
                </c:pt>
                <c:pt idx="26">
                  <c:v>2.8637999999999999</c:v>
                </c:pt>
                <c:pt idx="27">
                  <c:v>2.8241000000000001</c:v>
                </c:pt>
                <c:pt idx="28">
                  <c:v>2.7841999999999998</c:v>
                </c:pt>
                <c:pt idx="29">
                  <c:v>2.7572999999999999</c:v>
                </c:pt>
                <c:pt idx="30">
                  <c:v>2.7290999999999999</c:v>
                </c:pt>
                <c:pt idx="31">
                  <c:v>2.6987999999999999</c:v>
                </c:pt>
                <c:pt idx="32">
                  <c:v>2.6728999999999998</c:v>
                </c:pt>
                <c:pt idx="33">
                  <c:v>2.6448999999999998</c:v>
                </c:pt>
                <c:pt idx="34">
                  <c:v>2.6153</c:v>
                </c:pt>
                <c:pt idx="35">
                  <c:v>2.6153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4868-43A8-9DE5-C55F087CA876}"/>
            </c:ext>
          </c:extLst>
        </c:ser>
        <c:ser>
          <c:idx val="4"/>
          <c:order val="1"/>
          <c:tx>
            <c:strRef>
              <c:f>Results!$F$1</c:f>
              <c:strCache>
                <c:ptCount val="1"/>
                <c:pt idx="0">
                  <c:v>Term SOFR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4868-43A8-9DE5-C55F087CA876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4868-43A8-9DE5-C55F087CA876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C-4868-43A8-9DE5-C55F087CA876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E-4868-43A8-9DE5-C55F087CA876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0-4868-43A8-9DE5-C55F087CA87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2-4868-43A8-9DE5-C55F087CA876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4-4868-43A8-9DE5-C55F087CA876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6-4868-43A8-9DE5-C55F087CA876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8-4868-43A8-9DE5-C55F087CA876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A-4868-43A8-9DE5-C55F087CA876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C-4868-43A8-9DE5-C55F087CA876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E-4868-43A8-9DE5-C55F087CA876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0-4868-43A8-9DE5-C55F087CA876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2-4868-43A8-9DE5-C55F087CA876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4-4868-43A8-9DE5-C55F087CA876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6-4868-43A8-9DE5-C55F087CA876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8-4868-43A8-9DE5-C55F087CA876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A-4868-43A8-9DE5-C55F087CA876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C-4868-43A8-9DE5-C55F087CA876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E-4868-43A8-9DE5-C55F087CA876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0-4868-43A8-9DE5-C55F087CA876}"/>
              </c:ext>
            </c:extLst>
          </c:dPt>
          <c:dPt>
            <c:idx val="30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2-4868-43A8-9DE5-C55F087CA876}"/>
              </c:ext>
            </c:extLst>
          </c:dPt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4-4868-43A8-9DE5-C55F087CA876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6-4868-43A8-9DE5-C55F087CA876}"/>
              </c:ext>
            </c:extLst>
          </c:dPt>
          <c:dPt>
            <c:idx val="33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8-4868-43A8-9DE5-C55F087CA876}"/>
              </c:ext>
            </c:extLst>
          </c:dPt>
          <c:dPt>
            <c:idx val="34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A-4868-43A8-9DE5-C55F087CA876}"/>
              </c:ext>
            </c:extLst>
          </c:dPt>
          <c:dPt>
            <c:idx val="35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C-4868-43A8-9DE5-C55F087CA876}"/>
              </c:ext>
            </c:extLst>
          </c:dPt>
          <c:cat>
            <c:numRef>
              <c:f>Results!$A$338:$A$373</c:f>
              <c:numCache>
                <c:formatCode>m/d/yyyy</c:formatCode>
                <c:ptCount val="36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44925</c:v>
                </c:pt>
                <c:pt idx="12">
                  <c:v>44956</c:v>
                </c:pt>
                <c:pt idx="13">
                  <c:v>44985</c:v>
                </c:pt>
                <c:pt idx="14">
                  <c:v>45013</c:v>
                </c:pt>
                <c:pt idx="15">
                  <c:v>45044</c:v>
                </c:pt>
                <c:pt idx="16">
                  <c:v>45074</c:v>
                </c:pt>
                <c:pt idx="17">
                  <c:v>45105</c:v>
                </c:pt>
                <c:pt idx="18">
                  <c:v>45135</c:v>
                </c:pt>
                <c:pt idx="19">
                  <c:v>45166</c:v>
                </c:pt>
                <c:pt idx="20">
                  <c:v>45197</c:v>
                </c:pt>
                <c:pt idx="21">
                  <c:v>45227</c:v>
                </c:pt>
                <c:pt idx="22">
                  <c:v>45258</c:v>
                </c:pt>
                <c:pt idx="23">
                  <c:v>45288</c:v>
                </c:pt>
                <c:pt idx="24">
                  <c:v>45319</c:v>
                </c:pt>
                <c:pt idx="25">
                  <c:v>45350</c:v>
                </c:pt>
                <c:pt idx="26">
                  <c:v>45379</c:v>
                </c:pt>
                <c:pt idx="27">
                  <c:v>45410</c:v>
                </c:pt>
                <c:pt idx="28">
                  <c:v>45440</c:v>
                </c:pt>
                <c:pt idx="29">
                  <c:v>45471</c:v>
                </c:pt>
                <c:pt idx="30">
                  <c:v>45501</c:v>
                </c:pt>
                <c:pt idx="31">
                  <c:v>45532</c:v>
                </c:pt>
                <c:pt idx="32">
                  <c:v>45563</c:v>
                </c:pt>
                <c:pt idx="33">
                  <c:v>45593</c:v>
                </c:pt>
                <c:pt idx="34">
                  <c:v>45624</c:v>
                </c:pt>
                <c:pt idx="35">
                  <c:v>45654</c:v>
                </c:pt>
              </c:numCache>
            </c:numRef>
          </c:cat>
          <c:val>
            <c:numRef>
              <c:f>Results!$F$338:$F$373</c:f>
              <c:numCache>
                <c:formatCode>General</c:formatCode>
                <c:ptCount val="36"/>
                <c:pt idx="0">
                  <c:v>0.42442999999999997</c:v>
                </c:pt>
                <c:pt idx="1">
                  <c:v>0.68486999999999998</c:v>
                </c:pt>
                <c:pt idx="2">
                  <c:v>1.0791500000000001</c:v>
                </c:pt>
                <c:pt idx="3">
                  <c:v>1.56532</c:v>
                </c:pt>
                <c:pt idx="4">
                  <c:v>1.7618499999999999</c:v>
                </c:pt>
                <c:pt idx="5">
                  <c:v>2.63063</c:v>
                </c:pt>
                <c:pt idx="6">
                  <c:v>2.8683700000000001</c:v>
                </c:pt>
                <c:pt idx="7">
                  <c:v>3.34931</c:v>
                </c:pt>
                <c:pt idx="8">
                  <c:v>3.9910199999999998</c:v>
                </c:pt>
                <c:pt idx="9">
                  <c:v>4.4631299999999996</c:v>
                </c:pt>
                <c:pt idx="10">
                  <c:v>4.5351999999999997</c:v>
                </c:pt>
                <c:pt idx="11">
                  <c:v>4.7164000000000001</c:v>
                </c:pt>
                <c:pt idx="12">
                  <c:v>4.7975000000000003</c:v>
                </c:pt>
                <c:pt idx="13">
                  <c:v>4.8518999999999997</c:v>
                </c:pt>
                <c:pt idx="14">
                  <c:v>4.8722000000000003</c:v>
                </c:pt>
                <c:pt idx="15">
                  <c:v>4.8586999999999998</c:v>
                </c:pt>
                <c:pt idx="16">
                  <c:v>4.8235000000000001</c:v>
                </c:pt>
                <c:pt idx="17">
                  <c:v>4.7108999999999996</c:v>
                </c:pt>
                <c:pt idx="18">
                  <c:v>4.6184000000000003</c:v>
                </c:pt>
                <c:pt idx="19">
                  <c:v>4.5190000000000001</c:v>
                </c:pt>
                <c:pt idx="20">
                  <c:v>4.4250999999999996</c:v>
                </c:pt>
                <c:pt idx="21">
                  <c:v>4.3514999999999997</c:v>
                </c:pt>
                <c:pt idx="22">
                  <c:v>4.2854999999999999</c:v>
                </c:pt>
                <c:pt idx="23">
                  <c:v>4.1891999999999996</c:v>
                </c:pt>
                <c:pt idx="24">
                  <c:v>4.0880000000000001</c:v>
                </c:pt>
                <c:pt idx="25">
                  <c:v>3.9702999999999999</c:v>
                </c:pt>
                <c:pt idx="26">
                  <c:v>3.8748999999999998</c:v>
                </c:pt>
                <c:pt idx="27">
                  <c:v>3.7726999999999999</c:v>
                </c:pt>
                <c:pt idx="28">
                  <c:v>3.6698</c:v>
                </c:pt>
                <c:pt idx="29">
                  <c:v>3.5926</c:v>
                </c:pt>
                <c:pt idx="30">
                  <c:v>3.5207999999999999</c:v>
                </c:pt>
                <c:pt idx="31">
                  <c:v>3.4439000000000002</c:v>
                </c:pt>
                <c:pt idx="32">
                  <c:v>3.3782999999999999</c:v>
                </c:pt>
                <c:pt idx="33">
                  <c:v>3.3069999999999999</c:v>
                </c:pt>
                <c:pt idx="34">
                  <c:v>3.2317</c:v>
                </c:pt>
                <c:pt idx="35">
                  <c:v>3.2269999999999999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D-4868-43A8-9DE5-C55F087CA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13552"/>
        <c:axId val="196414384"/>
      </c:lineChart>
      <c:dateAx>
        <c:axId val="196413552"/>
        <c:scaling>
          <c:orientation val="minMax"/>
          <c:max val="45261"/>
        </c:scaling>
        <c:delete val="0"/>
        <c:axPos val="b"/>
        <c:numFmt formatCode="mmm/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14384"/>
        <c:crosses val="autoZero"/>
        <c:auto val="0"/>
        <c:lblOffset val="100"/>
        <c:baseTimeUnit val="months"/>
      </c:dateAx>
      <c:valAx>
        <c:axId val="19641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1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 smtClean="0"/>
              <a:t>საგარეო სესხების ეფექტური პროცენტი ლარში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საწყისი პროცენტი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ახალი ლარის სესხი (2023)</c:v>
                </c:pt>
                <c:pt idx="1">
                  <c:v>ახალი FX სესხი (2023)</c:v>
                </c:pt>
                <c:pt idx="2">
                  <c:v>საშუალო პორტფელი (2010-2019)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9</c:v>
                </c:pt>
                <c:pt idx="1">
                  <c:v>4.5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8-444D-856B-AC527A5BB1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სავალუტო რისკი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38-444D-856B-AC527A5BB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ახალი ლარის სესხი (2023)</c:v>
                </c:pt>
                <c:pt idx="1">
                  <c:v>ახალი FX სესხი (2023)</c:v>
                </c:pt>
                <c:pt idx="2">
                  <c:v>საშუალო პორტფელი (2010-2019)</c:v>
                </c:pt>
              </c:strCache>
            </c:strRef>
          </c:cat>
          <c:val>
            <c:numRef>
              <c:f>Sheet1!$C$2:$C$4</c:f>
              <c:numCache>
                <c:formatCode>#,##0.0</c:formatCode>
                <c:ptCount val="3"/>
                <c:pt idx="0">
                  <c:v>0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38-444D-856B-AC527A5BB1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ეფექტური პროცენტი ლარში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ახალი ლარის სესხი (2023)</c:v>
                </c:pt>
                <c:pt idx="1">
                  <c:v>ახალი FX სესხი (2023)</c:v>
                </c:pt>
                <c:pt idx="2">
                  <c:v>საშუალო პორტფელი (2010-2019)</c:v>
                </c:pt>
              </c:strCache>
            </c:strRef>
          </c:cat>
          <c:val>
            <c:numRef>
              <c:f>Sheet1!$D$2:$D$4</c:f>
              <c:numCache>
                <c:formatCode>#,##0.0</c:formatCode>
                <c:ptCount val="3"/>
                <c:pt idx="0">
                  <c:v>9</c:v>
                </c:pt>
                <c:pt idx="1">
                  <c:v>10.5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38-444D-856B-AC527A5BB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9245359"/>
        <c:axId val="529245775"/>
      </c:barChart>
      <c:catAx>
        <c:axId val="529245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245775"/>
        <c:crosses val="autoZero"/>
        <c:auto val="1"/>
        <c:lblAlgn val="ctr"/>
        <c:lblOffset val="100"/>
        <c:noMultiLvlLbl val="0"/>
      </c:catAx>
      <c:valAx>
        <c:axId val="529245775"/>
        <c:scaling>
          <c:orientation val="minMax"/>
          <c:max val="13"/>
        </c:scaling>
        <c:delete val="1"/>
        <c:axPos val="b"/>
        <c:numFmt formatCode="#,##0.0" sourceLinked="1"/>
        <c:majorTickMark val="none"/>
        <c:minorTickMark val="none"/>
        <c:tickLblPos val="nextTo"/>
        <c:crossAx val="52924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82272283229176E-2"/>
          <c:y val="1.7920186794475569E-3"/>
          <c:w val="0.85641759354071767"/>
          <c:h val="0.796520376981936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გადასახადები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Sheet1!$B$24:$C$24</c:f>
              <c:strCache>
                <c:ptCount val="2"/>
                <c:pt idx="0">
                  <c:v>სახელმწიფო ბიუჯეტი</c:v>
                </c:pt>
                <c:pt idx="1">
                  <c:v>ადგილობრივი ბიუჯეტები</c:v>
                </c:pt>
              </c:strCache>
            </c:strRef>
          </c:cat>
          <c:val>
            <c:numRef>
              <c:f>Sheet1!$B$25:$C$25</c:f>
              <c:numCache>
                <c:formatCode>#\ ##0.0</c:formatCode>
                <c:ptCount val="2"/>
                <c:pt idx="0">
                  <c:v>15953.509290000002</c:v>
                </c:pt>
                <c:pt idx="1">
                  <c:v>2543.6328099999955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F-4AE4-AA53-43793D840A2E}"/>
            </c:ext>
          </c:extLst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გრანტები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Sheet1!$B$24:$C$24</c:f>
              <c:strCache>
                <c:ptCount val="2"/>
                <c:pt idx="0">
                  <c:v>სახელმწიფო ბიუჯეტი</c:v>
                </c:pt>
                <c:pt idx="1">
                  <c:v>ადგილობრივი ბიუჯეტები</c:v>
                </c:pt>
              </c:strCache>
            </c:strRef>
          </c:cat>
          <c:val>
            <c:numRef>
              <c:f>Sheet1!$B$26:$C$26</c:f>
              <c:numCache>
                <c:formatCode>#\ ##0.0</c:formatCode>
                <c:ptCount val="2"/>
                <c:pt idx="0">
                  <c:v>279.79000000000002</c:v>
                </c:pt>
                <c:pt idx="1">
                  <c:v>873.49099999999999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3F-4AE4-AA53-43793D840A2E}"/>
            </c:ext>
          </c:extLst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სხვა შემოსავლები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cat>
            <c:strRef>
              <c:f>Sheet1!$B$24:$C$24</c:f>
              <c:strCache>
                <c:ptCount val="2"/>
                <c:pt idx="0">
                  <c:v>სახელმწიფო ბიუჯეტი</c:v>
                </c:pt>
                <c:pt idx="1">
                  <c:v>ადგილობრივი ბიუჯეტები</c:v>
                </c:pt>
              </c:strCache>
            </c:strRef>
          </c:cat>
          <c:val>
            <c:numRef>
              <c:f>Sheet1!$B$27:$C$27</c:f>
              <c:numCache>
                <c:formatCode>#\ ##0.0</c:formatCode>
                <c:ptCount val="2"/>
                <c:pt idx="0">
                  <c:v>960</c:v>
                </c:pt>
                <c:pt idx="1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3F-4AE4-AA53-43793D840A2E}"/>
            </c:ext>
          </c:extLst>
        </c:ser>
        <c:ser>
          <c:idx val="3"/>
          <c:order val="3"/>
          <c:tx>
            <c:strRef>
              <c:f>Sheet1!$A$28</c:f>
              <c:strCache>
                <c:ptCount val="1"/>
                <c:pt idx="0">
                  <c:v>პრივატიზაცია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Sheet1!$B$24:$C$24</c:f>
              <c:strCache>
                <c:ptCount val="2"/>
                <c:pt idx="0">
                  <c:v>სახელმწიფო ბიუჯეტი</c:v>
                </c:pt>
                <c:pt idx="1">
                  <c:v>ადგილობრივი ბიუჯეტები</c:v>
                </c:pt>
              </c:strCache>
            </c:strRef>
          </c:cat>
          <c:val>
            <c:numRef>
              <c:f>Sheet1!$B$28:$C$28</c:f>
              <c:numCache>
                <c:formatCode>#\ ##0.0</c:formatCode>
                <c:ptCount val="2"/>
                <c:pt idx="0">
                  <c:v>200</c:v>
                </c:pt>
                <c:pt idx="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3F-4AE4-AA53-43793D840A2E}"/>
            </c:ext>
          </c:extLst>
        </c:ser>
        <c:ser>
          <c:idx val="4"/>
          <c:order val="4"/>
          <c:tx>
            <c:strRef>
              <c:f>Sheet1!$A$29</c:f>
              <c:strCache>
                <c:ptCount val="1"/>
                <c:pt idx="0">
                  <c:v>სესხების დაბრუნება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Sheet1!$B$24:$C$24</c:f>
              <c:strCache>
                <c:ptCount val="2"/>
                <c:pt idx="0">
                  <c:v>სახელმწიფო ბიუჯეტი</c:v>
                </c:pt>
                <c:pt idx="1">
                  <c:v>ადგილობრივი ბიუჯეტები</c:v>
                </c:pt>
              </c:strCache>
            </c:strRef>
          </c:cat>
          <c:val>
            <c:numRef>
              <c:f>Sheet1!$B$29:$C$29</c:f>
              <c:numCache>
                <c:formatCode>General</c:formatCode>
                <c:ptCount val="2"/>
                <c:pt idx="0" formatCode="#\ ##0.0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3F-4AE4-AA53-43793D840A2E}"/>
            </c:ext>
          </c:extLst>
        </c:ser>
        <c:ser>
          <c:idx val="5"/>
          <c:order val="5"/>
          <c:tx>
            <c:strRef>
              <c:f>Sheet1!$A$30</c:f>
              <c:strCache>
                <c:ptCount val="1"/>
                <c:pt idx="0">
                  <c:v>დეფიციტი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cat>
            <c:strRef>
              <c:f>Sheet1!$B$24:$C$24</c:f>
              <c:strCache>
                <c:ptCount val="2"/>
                <c:pt idx="0">
                  <c:v>სახელმწიფო ბიუჯეტი</c:v>
                </c:pt>
                <c:pt idx="1">
                  <c:v>ადგილობრივი ბიუჯეტები</c:v>
                </c:pt>
              </c:strCache>
            </c:strRef>
          </c:cat>
          <c:val>
            <c:numRef>
              <c:f>Sheet1!$B$30:$C$30</c:f>
              <c:numCache>
                <c:formatCode>#\ ##0.0</c:formatCode>
                <c:ptCount val="2"/>
                <c:pt idx="0">
                  <c:v>2262.1999999999998</c:v>
                </c:pt>
                <c:pt idx="1">
                  <c:v>175.3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3F-4AE4-AA53-43793D840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1630991"/>
        <c:axId val="771633071"/>
      </c:barChart>
      <c:catAx>
        <c:axId val="77163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633071"/>
        <c:crosses val="autoZero"/>
        <c:auto val="1"/>
        <c:lblAlgn val="ctr"/>
        <c:lblOffset val="100"/>
        <c:noMultiLvlLbl val="0"/>
      </c:catAx>
      <c:valAx>
        <c:axId val="771633071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77163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35133653269902"/>
          <c:y val="0.94540313021577183"/>
          <c:w val="0.76929732693460195"/>
          <c:h val="3.5156120442840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87689283567516"/>
          <c:y val="0.21480403947602078"/>
          <c:w val="0.37588057076411574"/>
          <c:h val="0.6317778400334117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79D-4077-9601-748971C4477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79D-4077-9601-748971C44774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79D-4077-9601-748971C44774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F79D-4077-9601-748971C44774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F79D-4077-9601-748971C44774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F79D-4077-9601-748971C44774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F79D-4077-9601-748971C44774}"/>
              </c:ext>
            </c:extLst>
          </c:dPt>
          <c:dPt>
            <c:idx val="7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F79D-4077-9601-748971C44774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F79D-4077-9601-748971C4477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F79D-4077-9601-748971C4477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F79D-4077-9601-748971C4477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F79D-4077-9601-748971C4477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F79D-4077-9601-748971C44774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88A1-452A-B8C9-BF3696A3E426}"/>
              </c:ext>
            </c:extLst>
          </c:dPt>
          <c:dLbls>
            <c:dLbl>
              <c:idx val="0"/>
              <c:layout>
                <c:manualLayout>
                  <c:x val="3.5692368940404895E-2"/>
                  <c:y val="-4.910279354202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9D-4077-9601-748971C44774}"/>
                </c:ext>
              </c:extLst>
            </c:dLbl>
            <c:dLbl>
              <c:idx val="1"/>
              <c:layout>
                <c:manualLayout>
                  <c:x val="6.5247255445565297E-2"/>
                  <c:y val="-0.1043022312394794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9D-4077-9601-748971C44774}"/>
                </c:ext>
              </c:extLst>
            </c:dLbl>
            <c:dLbl>
              <c:idx val="2"/>
              <c:layout>
                <c:manualLayout>
                  <c:x val="5.4653006863514035E-2"/>
                  <c:y val="6.99052230973640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9D-4077-9601-748971C44774}"/>
                </c:ext>
              </c:extLst>
            </c:dLbl>
            <c:dLbl>
              <c:idx val="3"/>
              <c:layout>
                <c:manualLayout>
                  <c:x val="0.1337697730365123"/>
                  <c:y val="4.882589569117595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9D-4077-9601-748971C44774}"/>
                </c:ext>
              </c:extLst>
            </c:dLbl>
            <c:dLbl>
              <c:idx val="5"/>
              <c:layout>
                <c:manualLayout>
                  <c:x val="3.6438568208872937E-2"/>
                  <c:y val="0.1408714626140051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79D-4077-9601-748971C44774}"/>
                </c:ext>
              </c:extLst>
            </c:dLbl>
            <c:dLbl>
              <c:idx val="6"/>
              <c:layout>
                <c:manualLayout>
                  <c:x val="-0.17442493023207084"/>
                  <c:y val="0.1581467409739701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79D-4077-9601-748971C44774}"/>
                </c:ext>
              </c:extLst>
            </c:dLbl>
            <c:dLbl>
              <c:idx val="7"/>
              <c:layout>
                <c:manualLayout>
                  <c:x val="-0.23240610631440684"/>
                  <c:y val="8.129610311999226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79D-4077-9601-748971C44774}"/>
                </c:ext>
              </c:extLst>
            </c:dLbl>
            <c:dLbl>
              <c:idx val="8"/>
              <c:layout>
                <c:manualLayout>
                  <c:x val="-0.33062848103006404"/>
                  <c:y val="2.498482059592585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79D-4077-9601-748971C44774}"/>
                </c:ext>
              </c:extLst>
            </c:dLbl>
            <c:dLbl>
              <c:idx val="10"/>
              <c:layout>
                <c:manualLayout>
                  <c:x val="-0.22035527623647366"/>
                  <c:y val="-0.155560234321084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79D-4077-9601-748971C44774}"/>
                </c:ext>
              </c:extLst>
            </c:dLbl>
            <c:dLbl>
              <c:idx val="11"/>
              <c:layout>
                <c:manualLayout>
                  <c:x val="-0.25798955740090074"/>
                  <c:y val="-0.2848434580756024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79D-4077-9601-748971C44774}"/>
                </c:ext>
              </c:extLst>
            </c:dLbl>
            <c:dLbl>
              <c:idx val="12"/>
              <c:layout>
                <c:manualLayout>
                  <c:x val="-0.11355193732869043"/>
                  <c:y val="-0.335293736089976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F79D-4077-9601-748971C44774}"/>
                </c:ext>
              </c:extLst>
            </c:dLbl>
            <c:dLbl>
              <c:idx val="13"/>
              <c:layout>
                <c:manualLayout>
                  <c:x val="5.7553205003123352E-2"/>
                  <c:y val="-0.15477441438337591"/>
                </c:manualLayout>
              </c:layout>
              <c:spPr>
                <a:noFill/>
                <a:ln>
                  <a:noFill/>
                </a:ln>
                <a:effectLst>
                  <a:softEdge rad="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8A1-452A-B8C9-BF3696A3E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Sheet1!$A$423:$A$436</c:f>
              <c:strCache>
                <c:ptCount val="14"/>
                <c:pt idx="0">
                  <c:v>სოციალური პროგრამები</c:v>
                </c:pt>
                <c:pt idx="1">
                  <c:v>ჯანდაცვის პროგრამები</c:v>
                </c:pt>
                <c:pt idx="2">
                  <c:v>განათლება და მეცნიერება</c:v>
                </c:pt>
                <c:pt idx="3">
                  <c:v>ინფრასტრუქტურა</c:v>
                </c:pt>
                <c:pt idx="4">
                  <c:v>თავდაცვა და უსაფრთხოება</c:v>
                </c:pt>
                <c:pt idx="5">
                  <c:v>სოფლის მეურნეობა</c:v>
                </c:pt>
                <c:pt idx="6">
                  <c:v>მცირე და საშუალო ბიზნესი</c:v>
                </c:pt>
                <c:pt idx="7">
                  <c:v>კულტურა და სპორტი</c:v>
                </c:pt>
                <c:pt idx="8">
                  <c:v>გარემოს დაცვა</c:v>
                </c:pt>
                <c:pt idx="9">
                  <c:v>საგარეო ურთიერთობები</c:v>
                </c:pt>
                <c:pt idx="10">
                  <c:v>სასამართლო სისტემა და პროკურატურა</c:v>
                </c:pt>
                <c:pt idx="11">
                  <c:v>პენიტენციური სისტემა</c:v>
                </c:pt>
                <c:pt idx="12">
                  <c:v>ვალების მომსახურება</c:v>
                </c:pt>
                <c:pt idx="13">
                  <c:v>სხვა დანარჩენი პროგრამები</c:v>
                </c:pt>
              </c:strCache>
            </c:strRef>
          </c:cat>
          <c:val>
            <c:numRef>
              <c:f>Sheet1!$B$423:$B$436</c:f>
              <c:numCache>
                <c:formatCode>#\ ##0.0</c:formatCode>
                <c:ptCount val="14"/>
                <c:pt idx="0">
                  <c:v>5340.2999999999993</c:v>
                </c:pt>
                <c:pt idx="1">
                  <c:v>1626</c:v>
                </c:pt>
                <c:pt idx="2">
                  <c:v>2552.6999999999998</c:v>
                </c:pt>
                <c:pt idx="3">
                  <c:v>5261.8000000000011</c:v>
                </c:pt>
                <c:pt idx="4">
                  <c:v>2510</c:v>
                </c:pt>
                <c:pt idx="5">
                  <c:v>498</c:v>
                </c:pt>
                <c:pt idx="6">
                  <c:v>310</c:v>
                </c:pt>
                <c:pt idx="7">
                  <c:v>831.3</c:v>
                </c:pt>
                <c:pt idx="8">
                  <c:v>617.5</c:v>
                </c:pt>
                <c:pt idx="9">
                  <c:v>183</c:v>
                </c:pt>
                <c:pt idx="10">
                  <c:v>192.3</c:v>
                </c:pt>
                <c:pt idx="11">
                  <c:v>227.4</c:v>
                </c:pt>
                <c:pt idx="12">
                  <c:v>1170</c:v>
                </c:pt>
                <c:pt idx="13">
                  <c:v>1760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79D-4077-9601-748971C44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05555555555553"/>
          <c:y val="3.0092592592592591E-2"/>
          <c:w val="0.51388888888888884"/>
          <c:h val="0.85648148148148151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8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507-421A-A9F4-8B15D885972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507-421A-A9F4-8B15D88597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507-421A-A9F4-8B15D8859724}"/>
              </c:ext>
            </c:extLst>
          </c:dPt>
          <c:dLbls>
            <c:dLbl>
              <c:idx val="0"/>
              <c:layout>
                <c:manualLayout>
                  <c:x val="6.8229620267290292E-2"/>
                  <c:y val="-7.12507489370700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507-421A-A9F4-8B15D8859724}"/>
                </c:ext>
              </c:extLst>
            </c:dLbl>
            <c:dLbl>
              <c:idx val="1"/>
              <c:layout>
                <c:manualLayout>
                  <c:x val="-0.15512237532808398"/>
                  <c:y val="-5.05479002624671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507-421A-A9F4-8B15D8859724}"/>
                </c:ext>
              </c:extLst>
            </c:dLbl>
            <c:dLbl>
              <c:idx val="2"/>
              <c:layout>
                <c:manualLayout>
                  <c:x val="-5.844324146981629E-2"/>
                  <c:y val="6.36220472440944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09733158355202"/>
                      <c:h val="0.23555555555555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507-421A-A9F4-8B15D88597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Sheet1!$A$51:$A$53</c:f>
              <c:strCache>
                <c:ptCount val="3"/>
                <c:pt idx="0">
                  <c:v>თავდაცვა</c:v>
                </c:pt>
                <c:pt idx="1">
                  <c:v>შსს</c:v>
                </c:pt>
                <c:pt idx="2">
                  <c:v>უსაფრთხოების სამსახური</c:v>
                </c:pt>
              </c:strCache>
            </c:strRef>
          </c:cat>
          <c:val>
            <c:numRef>
              <c:f>Sheet1!$B$51:$B$53</c:f>
              <c:numCache>
                <c:formatCode>#\ ##0.0</c:formatCode>
                <c:ptCount val="3"/>
                <c:pt idx="0">
                  <c:v>1260</c:v>
                </c:pt>
                <c:pt idx="1">
                  <c:v>1070</c:v>
                </c:pt>
                <c:pt idx="2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07-421A-A9F4-8B15D8859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8368328958874"/>
          <c:y val="0.16249692483442821"/>
          <c:w val="0.51121041119860022"/>
          <c:h val="0.74885825144420703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7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F1C-476F-B080-CEAFDCF3F7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F1C-476F-B080-CEAFDCF3F7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9F1C-476F-B080-CEAFDCF3F7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9F1C-476F-B080-CEAFDCF3F7B3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9F1C-476F-B080-CEAFDCF3F7B3}"/>
              </c:ext>
            </c:extLst>
          </c:dPt>
          <c:dLbls>
            <c:dLbl>
              <c:idx val="0"/>
              <c:layout>
                <c:manualLayout>
                  <c:x val="-1.0185067526415994E-16"/>
                  <c:y val="-0.209869393760032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697222222222222"/>
                      <c:h val="0.11445705363819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1C-476F-B080-CEAFDCF3F7B3}"/>
                </c:ext>
              </c:extLst>
            </c:dLbl>
            <c:dLbl>
              <c:idx val="2"/>
              <c:layout>
                <c:manualLayout>
                  <c:x val="-3.1523075240594937E-2"/>
                  <c:y val="-2.60511552053930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73600174978125"/>
                      <c:h val="0.21731373021846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F1C-476F-B080-CEAFDCF3F7B3}"/>
                </c:ext>
              </c:extLst>
            </c:dLbl>
            <c:dLbl>
              <c:idx val="3"/>
              <c:layout>
                <c:manualLayout>
                  <c:x val="2.6388888888888889E-2"/>
                  <c:y val="-7.37871416079028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50000000000002"/>
                      <c:h val="0.15869468051161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F1C-476F-B080-CEAFDCF3F7B3}"/>
                </c:ext>
              </c:extLst>
            </c:dLbl>
            <c:dLbl>
              <c:idx val="4"/>
              <c:layout>
                <c:manualLayout>
                  <c:x val="3.2067585301837273E-2"/>
                  <c:y val="1.45221701392782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F1C-476F-B080-CEAFDCF3F7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Sheet1!$A$60:$A$64</c:f>
              <c:strCache>
                <c:ptCount val="5"/>
                <c:pt idx="0">
                  <c:v>ხელფასები</c:v>
                </c:pt>
                <c:pt idx="1">
                  <c:v>თავდაცვის შეიარაღება</c:v>
                </c:pt>
                <c:pt idx="2">
                  <c:v>თავდაცვის ლოჯისტიკა</c:v>
                </c:pt>
                <c:pt idx="3">
                  <c:v>ინფრასტრუქტურა</c:v>
                </c:pt>
                <c:pt idx="4">
                  <c:v>სხვა დანარჩენი ხარჯები</c:v>
                </c:pt>
              </c:strCache>
            </c:strRef>
          </c:cat>
          <c:val>
            <c:numRef>
              <c:f>Sheet1!$B$60:$B$64</c:f>
              <c:numCache>
                <c:formatCode>#\ ##0.0</c:formatCode>
                <c:ptCount val="5"/>
                <c:pt idx="0">
                  <c:v>1449.2</c:v>
                </c:pt>
                <c:pt idx="1">
                  <c:v>174.4</c:v>
                </c:pt>
                <c:pt idx="2">
                  <c:v>284.60000000000002</c:v>
                </c:pt>
                <c:pt idx="3">
                  <c:v>216.2</c:v>
                </c:pt>
                <c:pt idx="4">
                  <c:v>385.59999999999997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1C-476F-B080-CEAFDCF3F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07523005786943"/>
          <c:y val="0.13981576376428551"/>
          <c:w val="0.54095694674223782"/>
          <c:h val="0.6227504017996992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EEA-40FC-B4D7-9269932379E6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EEA-40FC-B4D7-9269932379E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EEA-40FC-B4D7-9269932379E6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EEA-40FC-B4D7-9269932379E6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8EEA-40FC-B4D7-9269932379E6}"/>
              </c:ext>
            </c:extLst>
          </c:dPt>
          <c:dPt>
            <c:idx val="5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8EEA-40FC-B4D7-9269932379E6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EA12-42A0-BDFF-EEA22F6E1711}"/>
              </c:ext>
            </c:extLst>
          </c:dPt>
          <c:dLbls>
            <c:dLbl>
              <c:idx val="0"/>
              <c:layout>
                <c:manualLayout>
                  <c:x val="-7.5177679242978176E-2"/>
                  <c:y val="0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EA-40FC-B4D7-9269932379E6}"/>
                </c:ext>
              </c:extLst>
            </c:dLbl>
            <c:dLbl>
              <c:idx val="1"/>
              <c:layout>
                <c:manualLayout>
                  <c:x val="-3.8805497322322031E-2"/>
                  <c:y val="0.1206413720879280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EA-40FC-B4D7-9269932379E6}"/>
                </c:ext>
              </c:extLst>
            </c:dLbl>
            <c:dLbl>
              <c:idx val="2"/>
              <c:layout>
                <c:manualLayout>
                  <c:x val="-0.12376737843608626"/>
                  <c:y val="0.2425565847615088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70643791299708"/>
                      <c:h val="0.221428079239460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EA-40FC-B4D7-9269932379E6}"/>
                </c:ext>
              </c:extLst>
            </c:dLbl>
            <c:dLbl>
              <c:idx val="3"/>
              <c:layout>
                <c:manualLayout>
                  <c:x val="-0.13896480102489905"/>
                  <c:y val="6.308255748410458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EEA-40FC-B4D7-9269932379E6}"/>
                </c:ext>
              </c:extLst>
            </c:dLbl>
            <c:dLbl>
              <c:idx val="4"/>
              <c:layout>
                <c:manualLayout>
                  <c:x val="-0.23236737220556888"/>
                  <c:y val="-2.018641839491354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EEA-40FC-B4D7-9269932379E6}"/>
                </c:ext>
              </c:extLst>
            </c:dLbl>
            <c:dLbl>
              <c:idx val="5"/>
              <c:layout>
                <c:manualLayout>
                  <c:x val="-0.21186436877566575"/>
                  <c:y val="-7.317576668156143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EEA-40FC-B4D7-9269932379E6}"/>
                </c:ext>
              </c:extLst>
            </c:dLbl>
            <c:dLbl>
              <c:idx val="6"/>
              <c:layout>
                <c:manualLayout>
                  <c:x val="9.454162692677559E-2"/>
                  <c:y val="-4.541944138855540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26073649730137"/>
                      <c:h val="0.14180958922426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A12-42A0-BDFF-EEA22F6E17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Sheet1!$A$79:$A$85</c:f>
              <c:strCache>
                <c:ptCount val="7"/>
                <c:pt idx="0">
                  <c:v>პენსიები</c:v>
                </c:pt>
                <c:pt idx="1">
                  <c:v>მიზნობრივი სოც. პროგრამები</c:v>
                </c:pt>
                <c:pt idx="2">
                  <c:v>მაღალმთიან დასახლებებში მცხოვრებთა დახმარებები</c:v>
                </c:pt>
                <c:pt idx="3">
                  <c:v>ბავშვზე ზრუნვა</c:v>
                </c:pt>
                <c:pt idx="4">
                  <c:v>დასაქმების ხელშეწყობა</c:v>
                </c:pt>
                <c:pt idx="5">
                  <c:v>საპენსიო ფონდი</c:v>
                </c:pt>
                <c:pt idx="6">
                  <c:v>მუნიციპალიტეტების სოც. პროგრამები</c:v>
                </c:pt>
              </c:strCache>
            </c:strRef>
          </c:cat>
          <c:val>
            <c:numRef>
              <c:f>Sheet1!$B$79:$B$85</c:f>
              <c:numCache>
                <c:formatCode>#\ ##0.0</c:formatCode>
                <c:ptCount val="7"/>
                <c:pt idx="0">
                  <c:v>3152.8</c:v>
                </c:pt>
                <c:pt idx="1">
                  <c:v>1351.1</c:v>
                </c:pt>
                <c:pt idx="2">
                  <c:v>85</c:v>
                </c:pt>
                <c:pt idx="3">
                  <c:v>68.900000000000006</c:v>
                </c:pt>
                <c:pt idx="4">
                  <c:v>82.5</c:v>
                </c:pt>
                <c:pt idx="5">
                  <c:v>310</c:v>
                </c:pt>
                <c:pt idx="6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EA-40FC-B4D7-9269932379E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3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99932810994509"/>
          <c:y val="0.13661253747227284"/>
          <c:w val="0.4982288133893969"/>
          <c:h val="0.62595368398350093"/>
        </c:manualLayout>
      </c:layout>
      <c:pieChart>
        <c:varyColors val="1"/>
        <c:ser>
          <c:idx val="1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04C-47B4-93A3-9E0A7DCE9A11}"/>
              </c:ext>
            </c:extLst>
          </c:dPt>
          <c:dPt>
            <c:idx val="1"/>
            <c:bubble3D val="0"/>
            <c:spPr>
              <a:solidFill>
                <a:schemeClr val="accent6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04C-47B4-93A3-9E0A7DCE9A11}"/>
              </c:ext>
            </c:extLst>
          </c:dPt>
          <c:dPt>
            <c:idx val="2"/>
            <c:bubble3D val="0"/>
            <c:spPr>
              <a:solidFill>
                <a:schemeClr val="accent6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04C-47B4-93A3-9E0A7DCE9A11}"/>
              </c:ext>
            </c:extLst>
          </c:dPt>
          <c:dPt>
            <c:idx val="3"/>
            <c:bubble3D val="0"/>
            <c:spPr>
              <a:solidFill>
                <a:schemeClr val="accent6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204C-47B4-93A3-9E0A7DCE9A11}"/>
              </c:ext>
            </c:extLst>
          </c:dPt>
          <c:dPt>
            <c:idx val="4"/>
            <c:bubble3D val="0"/>
            <c:spPr>
              <a:solidFill>
                <a:schemeClr val="accent6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204C-47B4-93A3-9E0A7DCE9A11}"/>
              </c:ext>
            </c:extLst>
          </c:dPt>
          <c:dPt>
            <c:idx val="5"/>
            <c:bubble3D val="0"/>
            <c:spPr>
              <a:solidFill>
                <a:schemeClr val="accent6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204C-47B4-93A3-9E0A7DCE9A11}"/>
              </c:ext>
            </c:extLst>
          </c:dPt>
          <c:dLbls>
            <c:dLbl>
              <c:idx val="1"/>
              <c:layout>
                <c:manualLayout>
                  <c:x val="8.9308648171300783E-2"/>
                  <c:y val="1.12256609770831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04C-47B4-93A3-9E0A7DCE9A11}"/>
                </c:ext>
              </c:extLst>
            </c:dLbl>
            <c:dLbl>
              <c:idx val="2"/>
              <c:layout>
                <c:manualLayout>
                  <c:x val="0.10105978608857726"/>
                  <c:y val="8.41924573281246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6303887757572"/>
                      <c:h val="0.157720536728020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04C-47B4-93A3-9E0A7DCE9A11}"/>
                </c:ext>
              </c:extLst>
            </c:dLbl>
            <c:dLbl>
              <c:idx val="3"/>
              <c:layout>
                <c:manualLayout>
                  <c:x val="-0.15746524809150417"/>
                  <c:y val="3.6483398175520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04C-47B4-93A3-9E0A7DCE9A11}"/>
                </c:ext>
              </c:extLst>
            </c:dLbl>
            <c:dLbl>
              <c:idx val="4"/>
              <c:layout>
                <c:manualLayout>
                  <c:x val="-0.10105978608857731"/>
                  <c:y val="-8.6998872572395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04794316224416"/>
                      <c:h val="0.157720536728020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04C-47B4-93A3-9E0A7DCE9A11}"/>
                </c:ext>
              </c:extLst>
            </c:dLbl>
            <c:dLbl>
              <c:idx val="5"/>
              <c:layout>
                <c:manualLayout>
                  <c:x val="-3.2903186168374003E-2"/>
                  <c:y val="-0.173997745144791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04C-47B4-93A3-9E0A7DCE9A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Sheet1!$A$96:$A$101</c:f>
              <c:strCache>
                <c:ptCount val="6"/>
                <c:pt idx="0">
                  <c:v>საყოველთაო ჯანდაცვა</c:v>
                </c:pt>
                <c:pt idx="1">
                  <c:v>სასწრაფო დახმარება და სოფლის ექიმი</c:v>
                </c:pt>
                <c:pt idx="2">
                  <c:v>ჯანდაცვის ინფრასტრუქტურა</c:v>
                </c:pt>
                <c:pt idx="3">
                  <c:v>COVID-19-ის ხარჯები</c:v>
                </c:pt>
                <c:pt idx="4">
                  <c:v>მუნიციპალური პროგრამები</c:v>
                </c:pt>
                <c:pt idx="5">
                  <c:v>ჯანდაცვის სხვა პროგრამები</c:v>
                </c:pt>
              </c:strCache>
            </c:strRef>
          </c:cat>
          <c:val>
            <c:numRef>
              <c:f>Sheet1!$B$96:$B$101</c:f>
              <c:numCache>
                <c:formatCode>#\ ##0.0</c:formatCode>
                <c:ptCount val="6"/>
                <c:pt idx="0">
                  <c:v>850</c:v>
                </c:pt>
                <c:pt idx="1">
                  <c:v>193.6</c:v>
                </c:pt>
                <c:pt idx="2">
                  <c:v>97.4</c:v>
                </c:pt>
                <c:pt idx="3">
                  <c:v>63</c:v>
                </c:pt>
                <c:pt idx="4">
                  <c:v>85</c:v>
                </c:pt>
                <c:pt idx="5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4C-47B4-93A3-9E0A7DCE9A1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3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49467266217662"/>
          <c:y val="0.29122806373347754"/>
          <c:w val="0.54095694674223782"/>
          <c:h val="0.6227504017996992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AF-4F87-9D21-5173C7E072FB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AF-4F87-9D21-5173C7E072FB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AF-4F87-9D21-5173C7E072FB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AF-4F87-9D21-5173C7E072FB}"/>
              </c:ext>
            </c:extLst>
          </c:dPt>
          <c:dLbls>
            <c:dLbl>
              <c:idx val="0"/>
              <c:layout>
                <c:manualLayout>
                  <c:x val="8.1268041962965415E-2"/>
                  <c:y val="6.34649685270743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162229758060364"/>
                      <c:h val="0.194344512181128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DAF-4F87-9D21-5173C7E072FB}"/>
                </c:ext>
              </c:extLst>
            </c:dLbl>
            <c:dLbl>
              <c:idx val="1"/>
              <c:layout>
                <c:manualLayout>
                  <c:x val="1.236617728088418E-2"/>
                  <c:y val="-0.167541577584410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AF-4F87-9D21-5173C7E072FB}"/>
                </c:ext>
              </c:extLst>
            </c:dLbl>
            <c:dLbl>
              <c:idx val="2"/>
              <c:layout>
                <c:manualLayout>
                  <c:x val="-6.5396456427991759E-2"/>
                  <c:y val="7.01641530859256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20195894427741"/>
                      <c:h val="0.194344512181128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DAF-4F87-9D21-5173C7E072FB}"/>
                </c:ext>
              </c:extLst>
            </c:dLbl>
            <c:dLbl>
              <c:idx val="3"/>
              <c:layout>
                <c:manualLayout>
                  <c:x val="0.11318714461208007"/>
                  <c:y val="-3.37655792588050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14858293199218"/>
                      <c:h val="0.24074470165208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DAF-4F87-9D21-5173C7E072F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Sheet1!$A$130:$A$133</c:f>
              <c:strCache>
                <c:ptCount val="4"/>
                <c:pt idx="0">
                  <c:v>სკოლამდელი განათლება</c:v>
                </c:pt>
                <c:pt idx="1">
                  <c:v>ზოგადი განათლება</c:v>
                </c:pt>
                <c:pt idx="2">
                  <c:v>პროფესიული განათლება</c:v>
                </c:pt>
                <c:pt idx="3">
                  <c:v>უმაღლესი განათლება და მეცნიერება</c:v>
                </c:pt>
              </c:strCache>
            </c:strRef>
          </c:cat>
          <c:val>
            <c:numRef>
              <c:f>Sheet1!$B$130:$B$133</c:f>
              <c:numCache>
                <c:formatCode>#\ ##0.0</c:formatCode>
                <c:ptCount val="4"/>
                <c:pt idx="0">
                  <c:v>490</c:v>
                </c:pt>
                <c:pt idx="1">
                  <c:v>1655.2</c:v>
                </c:pt>
                <c:pt idx="2">
                  <c:v>155.4</c:v>
                </c:pt>
                <c:pt idx="3">
                  <c:v>252.1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AF-4F87-9D21-5173C7E072F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4207095080905E-4"/>
          <c:y val="4.4222076407115778E-2"/>
          <c:w val="0.99015359975164396"/>
          <c:h val="0.67916229221347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მშპ ერთ სულზე ( აშშ დოლარი)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4FE4-4C32-92D4-42376B3A70E3}"/>
              </c:ext>
            </c:extLst>
          </c:dPt>
          <c:dPt>
            <c:idx val="7"/>
            <c:invertIfNegative val="0"/>
            <c:bubble3D val="0"/>
            <c:spPr>
              <a:solidFill>
                <a:srgbClr val="A9D18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4-99B9-42F5-9C1E-92646B75ABF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Sheet1!$A$7:$A$14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Sheet1!$B$7:$B$14</c:f>
              <c:numCache>
                <c:formatCode>0.0</c:formatCode>
                <c:ptCount val="8"/>
                <c:pt idx="0">
                  <c:v>4012.6336870145574</c:v>
                </c:pt>
                <c:pt idx="1">
                  <c:v>4062.1442696698437</c:v>
                </c:pt>
                <c:pt idx="2">
                  <c:v>4358.5100435967197</c:v>
                </c:pt>
                <c:pt idx="3">
                  <c:v>4721.9578817045731</c:v>
                </c:pt>
                <c:pt idx="4">
                  <c:v>4696.2208641301149</c:v>
                </c:pt>
                <c:pt idx="5">
                  <c:v>4255.7473031473328</c:v>
                </c:pt>
                <c:pt idx="6" formatCode="_(* #,##0.0_);_(* \(#,##0.0\);_(* &quot;-&quot;??_);_(@_)">
                  <c:v>5023.2286606306043</c:v>
                </c:pt>
                <c:pt idx="7">
                  <c:v>6565.4508338349297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E4-4C32-92D4-42376B3A7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48128"/>
        <c:axId val="1234247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ეკონომიკური ზრდა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c:spPr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E4-4C32-92D4-42376B3A70E3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5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B9-42F5-9C1E-92646B75ABF8}"/>
              </c:ext>
            </c:extLst>
          </c:dPt>
          <c:dLbls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FE4-4C32-92D4-42376B3A7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Sheet1!$A$7:$A$14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Sheet1!$C$7:$C$14</c:f>
              <c:numCache>
                <c:formatCode>0.0%</c:formatCode>
                <c:ptCount val="8"/>
                <c:pt idx="0">
                  <c:v>3.0266239265565709E-2</c:v>
                </c:pt>
                <c:pt idx="1">
                  <c:v>2.905824251076794E-2</c:v>
                </c:pt>
                <c:pt idx="2">
                  <c:v>4.8433630174096631E-2</c:v>
                </c:pt>
                <c:pt idx="3">
                  <c:v>4.8427379806944781E-2</c:v>
                </c:pt>
                <c:pt idx="4">
                  <c:v>4.9823504594493473E-2</c:v>
                </c:pt>
                <c:pt idx="5">
                  <c:v>-6.760439674912222E-2</c:v>
                </c:pt>
                <c:pt idx="6">
                  <c:v>0.10465537207639999</c:v>
                </c:pt>
                <c:pt idx="7">
                  <c:v>8.4999546171777185E-2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FE4-4C32-92D4-42376B3A7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429088"/>
        <c:axId val="123445408"/>
      </c:lineChart>
      <c:catAx>
        <c:axId val="12344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24736"/>
        <c:crosses val="autoZero"/>
        <c:auto val="1"/>
        <c:lblAlgn val="ctr"/>
        <c:lblOffset val="100"/>
        <c:noMultiLvlLbl val="0"/>
      </c:catAx>
      <c:valAx>
        <c:axId val="1234247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48128"/>
        <c:crosses val="autoZero"/>
        <c:crossBetween val="between"/>
      </c:valAx>
      <c:valAx>
        <c:axId val="123445408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29088"/>
        <c:crosses val="max"/>
        <c:crossBetween val="between"/>
      </c:valAx>
      <c:catAx>
        <c:axId val="12342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445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32895888013993"/>
          <c:w val="1"/>
          <c:h val="0.12593048264800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58165688979955"/>
          <c:y val="0.22970528968883477"/>
          <c:w val="0.51695439223586293"/>
          <c:h val="0.64619287088938804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8D1-453C-8B39-7B5C01F57CD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8D1-453C-8B39-7B5C01F57CD2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8D1-453C-8B39-7B5C01F57CD2}"/>
              </c:ext>
            </c:extLst>
          </c:dPt>
          <c:dLbls>
            <c:dLbl>
              <c:idx val="0"/>
              <c:layout>
                <c:manualLayout>
                  <c:x val="-0.20651335962425491"/>
                  <c:y val="-8.2136016874378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60015292638946"/>
                      <c:h val="0.11413972916364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D1-453C-8B39-7B5C01F57CD2}"/>
                </c:ext>
              </c:extLst>
            </c:dLbl>
            <c:dLbl>
              <c:idx val="1"/>
              <c:layout>
                <c:manualLayout>
                  <c:x val="0.13244595266537887"/>
                  <c:y val="-0.129070883659736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D1-453C-8B39-7B5C01F57CD2}"/>
                </c:ext>
              </c:extLst>
            </c:dLbl>
            <c:dLbl>
              <c:idx val="2"/>
              <c:layout>
                <c:manualLayout>
                  <c:x val="0.12907090750983877"/>
                  <c:y val="0.140804715845414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827622615514306"/>
                      <c:h val="0.149252876377441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8D1-453C-8B39-7B5C01F57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Sheet1!$A$163:$A$165</c:f>
              <c:strCache>
                <c:ptCount val="3"/>
                <c:pt idx="0">
                  <c:v>ინფრასტრუქტურა</c:v>
                </c:pt>
                <c:pt idx="1">
                  <c:v>სოფლის მეურნეობა</c:v>
                </c:pt>
                <c:pt idx="2">
                  <c:v>მცირე და საშუალო ბიზნესი</c:v>
                </c:pt>
              </c:strCache>
            </c:strRef>
          </c:cat>
          <c:val>
            <c:numRef>
              <c:f>Sheet1!$B$163:$B$165</c:f>
              <c:numCache>
                <c:formatCode>#\ ##0.0</c:formatCode>
                <c:ptCount val="3"/>
                <c:pt idx="0">
                  <c:v>6105</c:v>
                </c:pt>
                <c:pt idx="1">
                  <c:v>498</c:v>
                </c:pt>
                <c:pt idx="2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D1-453C-8B39-7B5C01F57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ka-GE" sz="1200" dirty="0">
                <a:solidFill>
                  <a:schemeClr val="accent2"/>
                </a:solidFill>
              </a:rPr>
              <a:t>მცირე და საშუალო ბიზნესის ხელშეწყობა</a:t>
            </a:r>
            <a:endParaRPr lang="en-US" sz="1200" dirty="0">
              <a:solidFill>
                <a:schemeClr val="accent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282004843127152"/>
          <c:y val="0.16648148148148148"/>
          <c:w val="0.55002095733413381"/>
          <c:h val="0.782592592592592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Sheet1!$A$196:$A$199</c:f>
              <c:strCache>
                <c:ptCount val="4"/>
                <c:pt idx="0">
                  <c:v>ტურიზმის ხელშეწყობა</c:v>
                </c:pt>
                <c:pt idx="1">
                  <c:v>ინოვაციების ხელშეწყობა</c:v>
                </c:pt>
                <c:pt idx="2">
                  <c:v>საკრედიტო-საგარანტიო სქემა</c:v>
                </c:pt>
                <c:pt idx="3">
                  <c:v>„აწარმოე საქართველოში“</c:v>
                </c:pt>
              </c:strCache>
            </c:strRef>
          </c:cat>
          <c:val>
            <c:numRef>
              <c:f>Sheet1!$B$196:$B$199</c:f>
              <c:numCache>
                <c:formatCode>#\ ##0.0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55</c:v>
                </c:pt>
                <c:pt idx="3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7-4EF5-AF78-D4A3AA6CF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4693231"/>
        <c:axId val="504691983"/>
      </c:barChart>
      <c:catAx>
        <c:axId val="504693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691983"/>
        <c:crosses val="autoZero"/>
        <c:auto val="1"/>
        <c:lblAlgn val="ctr"/>
        <c:lblOffset val="100"/>
        <c:noMultiLvlLbl val="0"/>
      </c:catAx>
      <c:valAx>
        <c:axId val="504691983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50469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 b="1" dirty="0">
                <a:solidFill>
                  <a:srgbClr val="92D050"/>
                </a:solidFill>
              </a:rPr>
              <a:t>სოფლის მეურნეობის ხელშეწყობა</a:t>
            </a:r>
            <a:endParaRPr lang="en-US" sz="1400" b="1" dirty="0">
              <a:solidFill>
                <a:srgbClr val="92D050"/>
              </a:solidFill>
            </a:endParaRPr>
          </a:p>
        </c:rich>
      </c:tx>
      <c:layout>
        <c:manualLayout>
          <c:xMode val="edge"/>
          <c:yMode val="edge"/>
          <c:x val="0.22577952318196345"/>
          <c:y val="1.6152643755349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981127359080116"/>
          <c:y val="0.19361635648079256"/>
          <c:w val="0.60151147773195013"/>
          <c:h val="0.747157283082924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Sheet1!$A$180:$A$187</c:f>
              <c:strCache>
                <c:ptCount val="8"/>
                <c:pt idx="0">
                  <c:v>სხვა დანარჩენი პროგრამები</c:v>
                </c:pt>
                <c:pt idx="1">
                  <c:v>აგროდაზღვევა</c:v>
                </c:pt>
                <c:pt idx="2">
                  <c:v>ტექნიკის თანადაფინანსება</c:v>
                </c:pt>
                <c:pt idx="3">
                  <c:v>გადამამუშავებელი საწარმოების თანადაფინანსება</c:v>
                </c:pt>
                <c:pt idx="4">
                  <c:v>დანერგე მომავალი</c:v>
                </c:pt>
                <c:pt idx="5">
                  <c:v>რთველი</c:v>
                </c:pt>
                <c:pt idx="6">
                  <c:v>მელიორაცია</c:v>
                </c:pt>
                <c:pt idx="7">
                  <c:v>აგროკრედიტები</c:v>
                </c:pt>
              </c:strCache>
            </c:strRef>
          </c:cat>
          <c:val>
            <c:numRef>
              <c:f>Sheet1!$B$180:$B$187</c:f>
              <c:numCache>
                <c:formatCode>#\ ##0.0</c:formatCode>
                <c:ptCount val="8"/>
                <c:pt idx="0">
                  <c:v>38.199999999999989</c:v>
                </c:pt>
                <c:pt idx="1">
                  <c:v>12</c:v>
                </c:pt>
                <c:pt idx="2">
                  <c:v>15</c:v>
                </c:pt>
                <c:pt idx="3">
                  <c:v>25</c:v>
                </c:pt>
                <c:pt idx="4">
                  <c:v>35</c:v>
                </c:pt>
                <c:pt idx="5">
                  <c:v>80</c:v>
                </c:pt>
                <c:pt idx="6">
                  <c:v>95</c:v>
                </c:pt>
                <c:pt idx="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6-4232-AA9C-5B1B563BD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4693231"/>
        <c:axId val="504691983"/>
      </c:barChart>
      <c:catAx>
        <c:axId val="504693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691983"/>
        <c:crosses val="autoZero"/>
        <c:auto val="1"/>
        <c:lblAlgn val="ctr"/>
        <c:lblOffset val="100"/>
        <c:noMultiLvlLbl val="0"/>
      </c:catAx>
      <c:valAx>
        <c:axId val="504691983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50469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19705339796794"/>
          <c:y val="1.6086973338858959E-2"/>
          <c:w val="0.48985362317858228"/>
          <c:h val="0.95443536400055251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D-BD07-4148-8C33-B618F022091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C-BD07-4148-8C33-B618F022091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B-BD07-4148-8C33-B618F022091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A-BD07-4148-8C33-B618F022091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9-BD07-4148-8C33-B618F022091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8-BD07-4148-8C33-B618F022091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7-BD07-4148-8C33-B618F0220914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E-BD07-4148-8C33-B618F0220914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6-BD07-4148-8C33-B618F0220914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BD07-4148-8C33-B618F0220914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4-BD07-4148-8C33-B618F0220914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BD07-4148-8C33-B618F02209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BD07-4148-8C33-B618F0220914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BD07-4148-8C33-B618F02209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Sheet1!$A$218:$A$231</c:f>
              <c:strCache>
                <c:ptCount val="14"/>
                <c:pt idx="0">
                  <c:v>სხვა დანარჩენი პროექტები</c:v>
                </c:pt>
                <c:pt idx="1">
                  <c:v>მყარი ნარჩენების ინფრასტრუქტურა</c:v>
                </c:pt>
                <c:pt idx="2">
                  <c:v>გაზიფიცირება</c:v>
                </c:pt>
                <c:pt idx="3">
                  <c:v>ელექტროგადამცემი ხაზები</c:v>
                </c:pt>
                <c:pt idx="4">
                  <c:v>იძულებით გადაადგილებულ პირთა სახლები</c:v>
                </c:pt>
                <c:pt idx="5">
                  <c:v>საგანმანათლებლო ინფრასტრუქტურა</c:v>
                </c:pt>
                <c:pt idx="6">
                  <c:v>წყალმომარაგება და წყალარინება</c:v>
                </c:pt>
                <c:pt idx="7">
                  <c:v>მ.შ. ჩქაროსნული მაგისტრალების მშენებლობა</c:v>
                </c:pt>
                <c:pt idx="8">
                  <c:v>საგზაო ინფრასტრუქტურა</c:v>
                </c:pt>
                <c:pt idx="9">
                  <c:v>მ.შ. თბილისში დონორების დაფინანსებული პროექტები</c:v>
                </c:pt>
                <c:pt idx="10">
                  <c:v>მ.შ. მუნიც. განვითარების ფონდის პროექტები</c:v>
                </c:pt>
                <c:pt idx="11">
                  <c:v>მ.შ. რეგ. პროექტების და მაღალმთიანი დას. ფონდი</c:v>
                </c:pt>
                <c:pt idx="12">
                  <c:v>მ.შ. მუნიც. ბიუჯეტებიდან დაფინანსებული პროექტები</c:v>
                </c:pt>
                <c:pt idx="13">
                  <c:v>მუნიციპალური ინფრასტრუქტურა</c:v>
                </c:pt>
              </c:strCache>
            </c:strRef>
          </c:cat>
          <c:val>
            <c:numRef>
              <c:f>Sheet1!$B$218:$B$231</c:f>
              <c:numCache>
                <c:formatCode>#\ ##0.0</c:formatCode>
                <c:ptCount val="14"/>
                <c:pt idx="0">
                  <c:v>909.19999999999982</c:v>
                </c:pt>
                <c:pt idx="1">
                  <c:v>52</c:v>
                </c:pt>
                <c:pt idx="2">
                  <c:v>80</c:v>
                </c:pt>
                <c:pt idx="3">
                  <c:v>102.3</c:v>
                </c:pt>
                <c:pt idx="4">
                  <c:v>256</c:v>
                </c:pt>
                <c:pt idx="5">
                  <c:v>450</c:v>
                </c:pt>
                <c:pt idx="6">
                  <c:v>528</c:v>
                </c:pt>
                <c:pt idx="7">
                  <c:v>1218.9000000000001</c:v>
                </c:pt>
                <c:pt idx="8">
                  <c:v>1727.5</c:v>
                </c:pt>
                <c:pt idx="9">
                  <c:v>169.5</c:v>
                </c:pt>
                <c:pt idx="10">
                  <c:v>342.3</c:v>
                </c:pt>
                <c:pt idx="11">
                  <c:v>420</c:v>
                </c:pt>
                <c:pt idx="12">
                  <c:v>1068.2</c:v>
                </c:pt>
                <c:pt idx="13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7-4148-8C33-B618F0220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02929168"/>
        <c:axId val="602926992"/>
      </c:barChart>
      <c:catAx>
        <c:axId val="60292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926992"/>
        <c:crosses val="autoZero"/>
        <c:auto val="1"/>
        <c:lblAlgn val="ctr"/>
        <c:lblOffset val="100"/>
        <c:noMultiLvlLbl val="0"/>
      </c:catAx>
      <c:valAx>
        <c:axId val="60292699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60292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09006753560089"/>
          <c:y val="1.804693063001047E-2"/>
          <c:w val="0.47046674920933107"/>
          <c:h val="0.94076272758593271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0"/>
          <c:dPt>
            <c:idx val="0"/>
            <c:bubble3D val="0"/>
            <c:spPr>
              <a:solidFill>
                <a:schemeClr val="accent6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C3ED-44D3-8B03-0389B084A099}"/>
              </c:ext>
            </c:extLst>
          </c:dPt>
          <c:dPt>
            <c:idx val="1"/>
            <c:bubble3D val="0"/>
            <c:spPr>
              <a:solidFill>
                <a:schemeClr val="accent6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3ED-44D3-8B03-0389B084A099}"/>
              </c:ext>
            </c:extLst>
          </c:dPt>
          <c:dPt>
            <c:idx val="2"/>
            <c:bubble3D val="0"/>
            <c:spPr>
              <a:solidFill>
                <a:schemeClr val="accent6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C3ED-44D3-8B03-0389B084A099}"/>
              </c:ext>
            </c:extLst>
          </c:dPt>
          <c:dPt>
            <c:idx val="3"/>
            <c:bubble3D val="0"/>
            <c:spPr>
              <a:solidFill>
                <a:schemeClr val="accent6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3ED-44D3-8B03-0389B084A099}"/>
              </c:ext>
            </c:extLst>
          </c:dPt>
          <c:dPt>
            <c:idx val="4"/>
            <c:bubble3D val="0"/>
            <c:spPr>
              <a:solidFill>
                <a:schemeClr val="accent6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C3ED-44D3-8B03-0389B084A099}"/>
              </c:ext>
            </c:extLst>
          </c:dPt>
          <c:dPt>
            <c:idx val="5"/>
            <c:bubble3D val="0"/>
            <c:spPr>
              <a:solidFill>
                <a:schemeClr val="accent6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3ED-44D3-8B03-0389B084A099}"/>
              </c:ext>
            </c:extLst>
          </c:dPt>
          <c:dLbls>
            <c:dLbl>
              <c:idx val="0"/>
              <c:layout>
                <c:manualLayout>
                  <c:x val="7.0397842186479005E-3"/>
                  <c:y val="6.509031551775900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3ED-44D3-8B03-0389B084A099}"/>
                </c:ext>
              </c:extLst>
            </c:dLbl>
            <c:dLbl>
              <c:idx val="1"/>
              <c:layout>
                <c:manualLayout>
                  <c:x val="0.13067325590769127"/>
                  <c:y val="2.42473099419733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ED-44D3-8B03-0389B084A099}"/>
                </c:ext>
              </c:extLst>
            </c:dLbl>
            <c:dLbl>
              <c:idx val="2"/>
              <c:layout>
                <c:manualLayout>
                  <c:x val="9.9011220604093036E-2"/>
                  <c:y val="0.110666292487518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ED-44D3-8B03-0389B084A099}"/>
                </c:ext>
              </c:extLst>
            </c:dLbl>
            <c:dLbl>
              <c:idx val="3"/>
              <c:layout>
                <c:manualLayout>
                  <c:x val="8.3541494213581632E-2"/>
                  <c:y val="0.167656707639587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ED-44D3-8B03-0389B084A099}"/>
                </c:ext>
              </c:extLst>
            </c:dLbl>
            <c:dLbl>
              <c:idx val="4"/>
              <c:layout>
                <c:manualLayout>
                  <c:x val="7.7339924446939975E-2"/>
                  <c:y val="9.29211804683951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ED-44D3-8B03-0389B084A099}"/>
                </c:ext>
              </c:extLst>
            </c:dLbl>
            <c:dLbl>
              <c:idx val="5"/>
              <c:layout>
                <c:manualLayout>
                  <c:x val="-4.2304994709488092E-2"/>
                  <c:y val="-4.20288679820339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04333734908513"/>
                      <c:h val="0.27161465439832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3ED-44D3-8B03-0389B084A0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Sheet1!$A$404:$A$409</c:f>
              <c:strCache>
                <c:ptCount val="6"/>
                <c:pt idx="0">
                  <c:v>სხვა დანარჩენი პროგრამები</c:v>
                </c:pt>
                <c:pt idx="1">
                  <c:v>სატყეო სისტემის მართვა</c:v>
                </c:pt>
                <c:pt idx="2">
                  <c:v>გარემოსდაცვითი ზედამხედველობა</c:v>
                </c:pt>
                <c:pt idx="3">
                  <c:v>დაცული ტერიტორიების მართვა</c:v>
                </c:pt>
                <c:pt idx="4">
                  <c:v>მყარი ნარჩენების მართვა</c:v>
                </c:pt>
                <c:pt idx="5">
                  <c:v>მუნიციპალური გარემოსდაცვითი პროგრამები</c:v>
                </c:pt>
              </c:strCache>
            </c:strRef>
          </c:cat>
          <c:val>
            <c:numRef>
              <c:f>Sheet1!$B$404:$B$409</c:f>
              <c:numCache>
                <c:formatCode>#\ ##0.0</c:formatCode>
                <c:ptCount val="6"/>
                <c:pt idx="0">
                  <c:v>16.8</c:v>
                </c:pt>
                <c:pt idx="1">
                  <c:v>13.2</c:v>
                </c:pt>
                <c:pt idx="2">
                  <c:v>25</c:v>
                </c:pt>
                <c:pt idx="3">
                  <c:v>32.5</c:v>
                </c:pt>
                <c:pt idx="4">
                  <c:v>110</c:v>
                </c:pt>
                <c:pt idx="5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D-44D3-8B03-0389B084A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98540504456712"/>
          <c:y val="0.12254775528132596"/>
          <c:w val="0.5687629331851195"/>
          <c:h val="0.68584931598498433"/>
        </c:manualLayout>
      </c:layout>
      <c:pieChart>
        <c:varyColors val="1"/>
        <c:ser>
          <c:idx val="0"/>
          <c:order val="0"/>
          <c:spPr>
            <a:effectLst>
              <a:softEdge rad="381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1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381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C41-44F0-B723-73A61BE8190D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381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C41-44F0-B723-73A61BE8190D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381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C41-44F0-B723-73A61BE8190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381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C41-44F0-B723-73A61BE8190D}"/>
              </c:ext>
            </c:extLst>
          </c:dPt>
          <c:dLbls>
            <c:dLbl>
              <c:idx val="0"/>
              <c:layout>
                <c:manualLayout>
                  <c:x val="3.1094636361230294E-2"/>
                  <c:y val="3.89744467489103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41-44F0-B723-73A61BE8190D}"/>
                </c:ext>
              </c:extLst>
            </c:dLbl>
            <c:dLbl>
              <c:idx val="1"/>
              <c:layout>
                <c:manualLayout>
                  <c:x val="2.2346877459816974E-2"/>
                  <c:y val="-4.85795225523889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41-44F0-B723-73A61BE8190D}"/>
                </c:ext>
              </c:extLst>
            </c:dLbl>
            <c:dLbl>
              <c:idx val="2"/>
              <c:layout>
                <c:manualLayout>
                  <c:x val="-6.7429007780251279E-2"/>
                  <c:y val="-6.23988315703893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C41-44F0-B723-73A61BE8190D}"/>
                </c:ext>
              </c:extLst>
            </c:dLbl>
            <c:dLbl>
              <c:idx val="3"/>
              <c:layout>
                <c:manualLayout>
                  <c:x val="-2.1330161241468141E-2"/>
                  <c:y val="6.27361877241603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C41-44F0-B723-73A61BE81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Sheet1!$A$361:$A$364</c:f>
              <c:strCache>
                <c:ptCount val="4"/>
                <c:pt idx="0">
                  <c:v>კულტურის დაფინანსება სახ. ბიუჯეტიდან</c:v>
                </c:pt>
                <c:pt idx="1">
                  <c:v>კულტურის დაფინანსება მუნიც. ბიუჯეტებიდან</c:v>
                </c:pt>
                <c:pt idx="2">
                  <c:v>სპორტის დაფინანსება სახ. ბიუჯეტიდან</c:v>
                </c:pt>
                <c:pt idx="3">
                  <c:v>სპორტის დაფინანსება მუნიც. ბიუჯეტებიდან</c:v>
                </c:pt>
              </c:strCache>
            </c:strRef>
          </c:cat>
          <c:val>
            <c:numRef>
              <c:f>Sheet1!$B$361:$B$364</c:f>
              <c:numCache>
                <c:formatCode>#\ ##0.0</c:formatCode>
                <c:ptCount val="4"/>
                <c:pt idx="0">
                  <c:v>202.6</c:v>
                </c:pt>
                <c:pt idx="1">
                  <c:v>190</c:v>
                </c:pt>
                <c:pt idx="2">
                  <c:v>238.7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41-44F0-B723-73A61BE81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b="1"/>
              <a:t>კულტურის დაფინანსება - 392,6 მლნ ლარი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Sheet1!$A$384:$A$390</c:f>
              <c:strCache>
                <c:ptCount val="7"/>
                <c:pt idx="0">
                  <c:v>სხვა დანარჩენი კულტურის პროგრამები</c:v>
                </c:pt>
                <c:pt idx="1">
                  <c:v>სახელოვნებო  დაწესებულებების ხელშეწყობა</c:v>
                </c:pt>
                <c:pt idx="2">
                  <c:v>სახელოვნებო  სფეროში უმაღლესი განათლება</c:v>
                </c:pt>
                <c:pt idx="3">
                  <c:v>კულტურის ინფრასტრუქტურა</c:v>
                </c:pt>
                <c:pt idx="4">
                  <c:v>კულტურული მემკვიდრეობის დაცვა და სამუზეუმო სისტემის სრულყოფა</c:v>
                </c:pt>
                <c:pt idx="5">
                  <c:v>კულტურის განვითარების ხელშეწყობა</c:v>
                </c:pt>
                <c:pt idx="6">
                  <c:v>მუნიციპალური კულტურული ღონისძიებების და ორგანიზაციების დაფინანსება</c:v>
                </c:pt>
              </c:strCache>
            </c:strRef>
          </c:cat>
          <c:val>
            <c:numRef>
              <c:f>Sheet1!$B$384:$B$390</c:f>
              <c:numCache>
                <c:formatCode>#\ ##0.0</c:formatCode>
                <c:ptCount val="7"/>
                <c:pt idx="0">
                  <c:v>14.399999999999991</c:v>
                </c:pt>
                <c:pt idx="1">
                  <c:v>9.9</c:v>
                </c:pt>
                <c:pt idx="2">
                  <c:v>15.5</c:v>
                </c:pt>
                <c:pt idx="3">
                  <c:v>25</c:v>
                </c:pt>
                <c:pt idx="4">
                  <c:v>38.799999999999997</c:v>
                </c:pt>
                <c:pt idx="5">
                  <c:v>99</c:v>
                </c:pt>
                <c:pt idx="6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1-4A62-80E5-4953C09C6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4296559"/>
        <c:axId val="544309039"/>
      </c:barChart>
      <c:catAx>
        <c:axId val="544296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309039"/>
        <c:crosses val="autoZero"/>
        <c:auto val="1"/>
        <c:lblAlgn val="r"/>
        <c:lblOffset val="100"/>
        <c:noMultiLvlLbl val="0"/>
      </c:catAx>
      <c:valAx>
        <c:axId val="544309039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544296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/>
              <a:t>სპორტის დაფინანსება - 438,7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Sheet1!$A$375:$A$379</c:f>
              <c:strCache>
                <c:ptCount val="5"/>
                <c:pt idx="0">
                  <c:v>სხვა დანარჩენი სპორტული პროგრამები</c:v>
                </c:pt>
                <c:pt idx="1">
                  <c:v>სპორტსმენთა ჯილდოები და დახმარებები</c:v>
                </c:pt>
                <c:pt idx="2">
                  <c:v>სპორტული ინფრასტრუქტურა</c:v>
                </c:pt>
                <c:pt idx="3">
                  <c:v>მასობრივი და მაღალი მიღწევების სპორტის დაფინანსება</c:v>
                </c:pt>
                <c:pt idx="4">
                  <c:v>საბავშვო სპორტის დაფინანსება და კლუბების ხელშეწყობა</c:v>
                </c:pt>
              </c:strCache>
            </c:strRef>
          </c:cat>
          <c:val>
            <c:numRef>
              <c:f>Sheet1!$B$375:$B$379</c:f>
              <c:numCache>
                <c:formatCode>#\ ##0.0</c:formatCode>
                <c:ptCount val="5"/>
                <c:pt idx="0">
                  <c:v>4.1999999999999957</c:v>
                </c:pt>
                <c:pt idx="1">
                  <c:v>23.4</c:v>
                </c:pt>
                <c:pt idx="2">
                  <c:v>59</c:v>
                </c:pt>
                <c:pt idx="3">
                  <c:v>152.1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332-B8F3-A48FEB769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4301135"/>
        <c:axId val="544304879"/>
      </c:barChart>
      <c:catAx>
        <c:axId val="544301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304879"/>
        <c:crosses val="autoZero"/>
        <c:auto val="1"/>
        <c:lblAlgn val="r"/>
        <c:lblOffset val="100"/>
        <c:noMultiLvlLbl val="0"/>
      </c:catAx>
      <c:valAx>
        <c:axId val="544304879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54430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/>
              <a:t>საშუალო ხელფასი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Sheet1!$A$278</c:f>
              <c:strCache>
                <c:ptCount val="1"/>
                <c:pt idx="0">
                  <c:v>საჯარო სექტორი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1.7329795735267061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26-408C-B54E-E22E92B4250D}"/>
                </c:ext>
              </c:extLst>
            </c:dLbl>
            <c:dLbl>
              <c:idx val="9"/>
              <c:layout>
                <c:manualLayout>
                  <c:x val="-1.2997346801450335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26-408C-B54E-E22E92B42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Sheet1!$B$277:$K$277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2022 - II</c:v>
                </c:pt>
              </c:strCache>
            </c:strRef>
          </c:cat>
          <c:val>
            <c:numRef>
              <c:f>Sheet1!$B$278:$K$278</c:f>
              <c:numCache>
                <c:formatCode>#,##0</c:formatCode>
                <c:ptCount val="10"/>
                <c:pt idx="0">
                  <c:v>738.67433019944724</c:v>
                </c:pt>
                <c:pt idx="1">
                  <c:v>788.47945188585402</c:v>
                </c:pt>
                <c:pt idx="2">
                  <c:v>825.64283116897082</c:v>
                </c:pt>
                <c:pt idx="3">
                  <c:v>855.18286658931947</c:v>
                </c:pt>
                <c:pt idx="4">
                  <c:v>861.23313314379675</c:v>
                </c:pt>
                <c:pt idx="5">
                  <c:v>892.13154793416845</c:v>
                </c:pt>
                <c:pt idx="6">
                  <c:v>973.72715879289944</c:v>
                </c:pt>
                <c:pt idx="7">
                  <c:v>1024.3729339006863</c:v>
                </c:pt>
                <c:pt idx="8">
                  <c:v>1117.2330998480229</c:v>
                </c:pt>
                <c:pt idx="9">
                  <c:v>1254.8812024904219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6-408C-B54E-E22E92B4250D}"/>
            </c:ext>
          </c:extLst>
        </c:ser>
        <c:ser>
          <c:idx val="1"/>
          <c:order val="1"/>
          <c:tx>
            <c:strRef>
              <c:f>Sheet1!$A$279</c:f>
              <c:strCache>
                <c:ptCount val="1"/>
                <c:pt idx="0">
                  <c:v>კერძო სექტორი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26-408C-B54E-E22E92B4250D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26-408C-B54E-E22E92B42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Sheet1!$B$277:$K$277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2022 - II</c:v>
                </c:pt>
              </c:strCache>
            </c:strRef>
          </c:cat>
          <c:val>
            <c:numRef>
              <c:f>Sheet1!$B$279:$K$279</c:f>
              <c:numCache>
                <c:formatCode>#,##0</c:formatCode>
                <c:ptCount val="10"/>
                <c:pt idx="0">
                  <c:v>795.09214283623658</c:v>
                </c:pt>
                <c:pt idx="1">
                  <c:v>836.36836571335357</c:v>
                </c:pt>
                <c:pt idx="2">
                  <c:v>945.13972949155266</c:v>
                </c:pt>
                <c:pt idx="3">
                  <c:v>990.91689285349298</c:v>
                </c:pt>
                <c:pt idx="4">
                  <c:v>1077.1424170390267</c:v>
                </c:pt>
                <c:pt idx="5">
                  <c:v>1163.9833307057083</c:v>
                </c:pt>
                <c:pt idx="6">
                  <c:v>1211.1458243682096</c:v>
                </c:pt>
                <c:pt idx="7">
                  <c:v>1284.855381896926</c:v>
                </c:pt>
                <c:pt idx="8">
                  <c:v>1408.6711249918894</c:v>
                </c:pt>
                <c:pt idx="9">
                  <c:v>1702.9209959884301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26-408C-B54E-E22E92B42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1067536"/>
        <c:axId val="1811068784"/>
      </c:barChart>
      <c:catAx>
        <c:axId val="181106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068784"/>
        <c:crosses val="autoZero"/>
        <c:auto val="1"/>
        <c:lblAlgn val="ctr"/>
        <c:lblOffset val="100"/>
        <c:noMultiLvlLbl val="0"/>
      </c:catAx>
      <c:valAx>
        <c:axId val="18110687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1106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/>
              <a:t>საჯარო / კერძო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Sheet1!$B$297:$K$297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2022 - II</c:v>
                </c:pt>
              </c:strCache>
            </c:strRef>
          </c:cat>
          <c:val>
            <c:numRef>
              <c:f>Sheet1!$B$298:$K$298</c:f>
              <c:numCache>
                <c:formatCode>0%</c:formatCode>
                <c:ptCount val="10"/>
                <c:pt idx="0">
                  <c:v>0.92904242213294064</c:v>
                </c:pt>
                <c:pt idx="1">
                  <c:v>0.94274183985108739</c:v>
                </c:pt>
                <c:pt idx="2">
                  <c:v>0.87356695037371201</c:v>
                </c:pt>
                <c:pt idx="3">
                  <c:v>0.86302178594078949</c:v>
                </c:pt>
                <c:pt idx="4">
                  <c:v>0.79955363331735996</c:v>
                </c:pt>
                <c:pt idx="5">
                  <c:v>0.76644701380154678</c:v>
                </c:pt>
                <c:pt idx="6">
                  <c:v>0.80397185805502913</c:v>
                </c:pt>
                <c:pt idx="7">
                  <c:v>0.79726710751550078</c:v>
                </c:pt>
                <c:pt idx="8">
                  <c:v>0.79311137995708936</c:v>
                </c:pt>
                <c:pt idx="9">
                  <c:v>0.73689924867127987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F7-47F4-9864-E8F12F3F1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3800415"/>
        <c:axId val="673800831"/>
      </c:lineChart>
      <c:catAx>
        <c:axId val="67380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800831"/>
        <c:crosses val="autoZero"/>
        <c:auto val="1"/>
        <c:lblAlgn val="ctr"/>
        <c:lblOffset val="100"/>
        <c:noMultiLvlLbl val="0"/>
      </c:catAx>
      <c:valAx>
        <c:axId val="673800831"/>
        <c:scaling>
          <c:orientation val="minMax"/>
          <c:min val="0.5"/>
        </c:scaling>
        <c:delete val="1"/>
        <c:axPos val="l"/>
        <c:numFmt formatCode="0%" sourceLinked="1"/>
        <c:majorTickMark val="none"/>
        <c:minorTickMark val="none"/>
        <c:tickLblPos val="nextTo"/>
        <c:crossAx val="67380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4207095080905E-4"/>
          <c:y val="0.15642361111111111"/>
          <c:w val="0.9991141732283465"/>
          <c:h val="0.557634332166812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მიმდინარე ანგარიშის ბალანსი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F4B183"/>
              </a:solidFill>
              <a:ln w="28575" cap="rnd">
                <a:noFill/>
                <a:prstDash val="dash"/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3502-41AE-AF3F-6E6B90F02A46}"/>
              </c:ext>
            </c:extLst>
          </c:dPt>
          <c:dPt>
            <c:idx val="7"/>
            <c:invertIfNegative val="0"/>
            <c:bubble3D val="0"/>
            <c:spPr>
              <a:solidFill>
                <a:srgbClr val="A9D18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114-4215-8E35-2177C33B14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Sheet1!$A$7:$A$14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Sheet1!$C$7:$C$14</c:f>
              <c:numCache>
                <c:formatCode>0.0%</c:formatCode>
                <c:ptCount val="8"/>
                <c:pt idx="0">
                  <c:v>-0.11816675240574073</c:v>
                </c:pt>
                <c:pt idx="1">
                  <c:v>-0.12454786582164815</c:v>
                </c:pt>
                <c:pt idx="2">
                  <c:v>-8.0404573160423251E-2</c:v>
                </c:pt>
                <c:pt idx="3">
                  <c:v>-6.7711069481162123E-2</c:v>
                </c:pt>
                <c:pt idx="4">
                  <c:v>-5.8473568440909542E-2</c:v>
                </c:pt>
                <c:pt idx="5">
                  <c:v>-0.12489118932470182</c:v>
                </c:pt>
                <c:pt idx="6">
                  <c:v>-0.10411716599682232</c:v>
                </c:pt>
                <c:pt idx="7">
                  <c:v>-6.8510966512636384E-2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02-41AE-AF3F-6E6B90F02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25824"/>
        <c:axId val="123431264"/>
      </c:barChart>
      <c:catAx>
        <c:axId val="12342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31264"/>
        <c:crosses val="autoZero"/>
        <c:auto val="1"/>
        <c:lblAlgn val="ctr"/>
        <c:lblOffset val="100"/>
        <c:noMultiLvlLbl val="0"/>
      </c:catAx>
      <c:valAx>
        <c:axId val="12343126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2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46038788793676E-2"/>
          <c:y val="7.2507552870090641E-2"/>
          <c:w val="0.91598726303857481"/>
          <c:h val="0.70028495096040422"/>
        </c:manualLayout>
      </c:layout>
      <c:lineChart>
        <c:grouping val="standard"/>
        <c:varyColors val="0"/>
        <c:ser>
          <c:idx val="0"/>
          <c:order val="0"/>
          <c:tx>
            <c:strRef>
              <c:f>M_data!$A$39</c:f>
              <c:strCache>
                <c:ptCount val="1"/>
                <c:pt idx="0">
                  <c:v>საბაზო ინფლაცია**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93"/>
              <c:layout>
                <c:manualLayout>
                  <c:x val="-1.0717654119866402E-2"/>
                  <c:y val="5.985596862981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50-4B23-96B0-EA7F7463D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M_data!$BK$35:$EZ$35</c:f>
              <c:strCache>
                <c:ptCount val="94"/>
                <c:pt idx="0">
                  <c:v>იანვ-15</c:v>
                </c:pt>
                <c:pt idx="1">
                  <c:v>თებ-15</c:v>
                </c:pt>
                <c:pt idx="2">
                  <c:v>მარ-15</c:v>
                </c:pt>
                <c:pt idx="3">
                  <c:v>აპრ-15</c:v>
                </c:pt>
                <c:pt idx="4">
                  <c:v>მაი-15</c:v>
                </c:pt>
                <c:pt idx="5">
                  <c:v>ივნ-15</c:v>
                </c:pt>
                <c:pt idx="6">
                  <c:v>ივლ-15</c:v>
                </c:pt>
                <c:pt idx="7">
                  <c:v>აგვ-15</c:v>
                </c:pt>
                <c:pt idx="8">
                  <c:v>სექ-15</c:v>
                </c:pt>
                <c:pt idx="9">
                  <c:v>ოქტ-15</c:v>
                </c:pt>
                <c:pt idx="10">
                  <c:v>ნოე-15</c:v>
                </c:pt>
                <c:pt idx="11">
                  <c:v>დეკ-2015</c:v>
                </c:pt>
                <c:pt idx="12">
                  <c:v>იანვ-16</c:v>
                </c:pt>
                <c:pt idx="13">
                  <c:v>თებ-16</c:v>
                </c:pt>
                <c:pt idx="14">
                  <c:v>მარ-16</c:v>
                </c:pt>
                <c:pt idx="15">
                  <c:v>აპრ-16</c:v>
                </c:pt>
                <c:pt idx="16">
                  <c:v>მაი-16</c:v>
                </c:pt>
                <c:pt idx="17">
                  <c:v>ივნ-16</c:v>
                </c:pt>
                <c:pt idx="18">
                  <c:v>ივლ-16</c:v>
                </c:pt>
                <c:pt idx="19">
                  <c:v>აგვ-16</c:v>
                </c:pt>
                <c:pt idx="20">
                  <c:v>სექ-16</c:v>
                </c:pt>
                <c:pt idx="21">
                  <c:v>ოქტ-16</c:v>
                </c:pt>
                <c:pt idx="22">
                  <c:v>ნოე-16</c:v>
                </c:pt>
                <c:pt idx="23">
                  <c:v>დეკ-16</c:v>
                </c:pt>
                <c:pt idx="24">
                  <c:v>იანვ-17</c:v>
                </c:pt>
                <c:pt idx="25">
                  <c:v>თებ-17</c:v>
                </c:pt>
                <c:pt idx="26">
                  <c:v>მარ-17</c:v>
                </c:pt>
                <c:pt idx="27">
                  <c:v>აპრ-17</c:v>
                </c:pt>
                <c:pt idx="28">
                  <c:v>მაი-17</c:v>
                </c:pt>
                <c:pt idx="29">
                  <c:v>ივნ-17</c:v>
                </c:pt>
                <c:pt idx="30">
                  <c:v>ივლ-17</c:v>
                </c:pt>
                <c:pt idx="31">
                  <c:v>აგვ-17</c:v>
                </c:pt>
                <c:pt idx="32">
                  <c:v>სექ-17</c:v>
                </c:pt>
                <c:pt idx="33">
                  <c:v>ოქტ-17</c:v>
                </c:pt>
                <c:pt idx="34">
                  <c:v>ნოე-17</c:v>
                </c:pt>
                <c:pt idx="35">
                  <c:v>დეკ-17</c:v>
                </c:pt>
                <c:pt idx="36">
                  <c:v>იანვ-18</c:v>
                </c:pt>
                <c:pt idx="37">
                  <c:v>თებ-18</c:v>
                </c:pt>
                <c:pt idx="38">
                  <c:v>მარ-18</c:v>
                </c:pt>
                <c:pt idx="39">
                  <c:v>აპრ-18</c:v>
                </c:pt>
                <c:pt idx="40">
                  <c:v>მაი-18</c:v>
                </c:pt>
                <c:pt idx="41">
                  <c:v>ივნ-18</c:v>
                </c:pt>
                <c:pt idx="42">
                  <c:v>ივლ-18</c:v>
                </c:pt>
                <c:pt idx="43">
                  <c:v>აგვ-18</c:v>
                </c:pt>
                <c:pt idx="44">
                  <c:v>სექ-18</c:v>
                </c:pt>
                <c:pt idx="45">
                  <c:v>ოქტ-18</c:v>
                </c:pt>
                <c:pt idx="46">
                  <c:v>ნოე-18</c:v>
                </c:pt>
                <c:pt idx="47">
                  <c:v>დეკ-18</c:v>
                </c:pt>
                <c:pt idx="48">
                  <c:v>იანვ-19</c:v>
                </c:pt>
                <c:pt idx="49">
                  <c:v>თებ-19</c:v>
                </c:pt>
                <c:pt idx="50">
                  <c:v>მარ-19</c:v>
                </c:pt>
                <c:pt idx="51">
                  <c:v>აპრ-19</c:v>
                </c:pt>
                <c:pt idx="52">
                  <c:v>მაი-19</c:v>
                </c:pt>
                <c:pt idx="53">
                  <c:v>ივნ-19</c:v>
                </c:pt>
                <c:pt idx="54">
                  <c:v>ივლ-19</c:v>
                </c:pt>
                <c:pt idx="55">
                  <c:v>აგვ-19</c:v>
                </c:pt>
                <c:pt idx="56">
                  <c:v>სექ-19</c:v>
                </c:pt>
                <c:pt idx="57">
                  <c:v>ოქტ-19</c:v>
                </c:pt>
                <c:pt idx="58">
                  <c:v>ნოე-19</c:v>
                </c:pt>
                <c:pt idx="59">
                  <c:v>დეკ-19</c:v>
                </c:pt>
                <c:pt idx="60">
                  <c:v>იანვ-20</c:v>
                </c:pt>
                <c:pt idx="61">
                  <c:v>თებ-20</c:v>
                </c:pt>
                <c:pt idx="62">
                  <c:v>მარ-20</c:v>
                </c:pt>
                <c:pt idx="63">
                  <c:v>აპრ-20</c:v>
                </c:pt>
                <c:pt idx="64">
                  <c:v>მაი-20</c:v>
                </c:pt>
                <c:pt idx="65">
                  <c:v>ივნ-20</c:v>
                </c:pt>
                <c:pt idx="66">
                  <c:v>ივლ-20</c:v>
                </c:pt>
                <c:pt idx="67">
                  <c:v>აგვ-20</c:v>
                </c:pt>
                <c:pt idx="68">
                  <c:v>სექ-20</c:v>
                </c:pt>
                <c:pt idx="69">
                  <c:v>ოქტ-20</c:v>
                </c:pt>
                <c:pt idx="70">
                  <c:v>ნოე-20</c:v>
                </c:pt>
                <c:pt idx="71">
                  <c:v>დეკ-20</c:v>
                </c:pt>
                <c:pt idx="72">
                  <c:v>იანვ-21</c:v>
                </c:pt>
                <c:pt idx="73">
                  <c:v>თებ-21</c:v>
                </c:pt>
                <c:pt idx="74">
                  <c:v>მარ-21</c:v>
                </c:pt>
                <c:pt idx="75">
                  <c:v>აპრ-21</c:v>
                </c:pt>
                <c:pt idx="76">
                  <c:v>მაი-21</c:v>
                </c:pt>
                <c:pt idx="77">
                  <c:v>ივნ-21</c:v>
                </c:pt>
                <c:pt idx="78">
                  <c:v>ივლ-21</c:v>
                </c:pt>
                <c:pt idx="79">
                  <c:v>აგვ-21</c:v>
                </c:pt>
                <c:pt idx="80">
                  <c:v>სექ-21</c:v>
                </c:pt>
                <c:pt idx="81">
                  <c:v>ოქტ-21</c:v>
                </c:pt>
                <c:pt idx="82">
                  <c:v>ნოე-21</c:v>
                </c:pt>
                <c:pt idx="83">
                  <c:v>დეკ-21</c:v>
                </c:pt>
                <c:pt idx="84">
                  <c:v>იან-22</c:v>
                </c:pt>
                <c:pt idx="85">
                  <c:v>თებ-22</c:v>
                </c:pt>
                <c:pt idx="86">
                  <c:v>მარ-22</c:v>
                </c:pt>
                <c:pt idx="87">
                  <c:v>აპრ-22</c:v>
                </c:pt>
                <c:pt idx="88">
                  <c:v>მაი-22</c:v>
                </c:pt>
                <c:pt idx="89">
                  <c:v>ივნ-22</c:v>
                </c:pt>
                <c:pt idx="90">
                  <c:v>ივლ-22</c:v>
                </c:pt>
                <c:pt idx="91">
                  <c:v>აგვ-22</c:v>
                </c:pt>
                <c:pt idx="92">
                  <c:v>სექ-22</c:v>
                </c:pt>
                <c:pt idx="93">
                  <c:v>ოქტ-22</c:v>
                </c:pt>
              </c:strCache>
            </c:strRef>
          </c:cat>
          <c:val>
            <c:numRef>
              <c:f>M_data!$BK$39:$EZ$39</c:f>
              <c:numCache>
                <c:formatCode>0.0%</c:formatCode>
                <c:ptCount val="94"/>
                <c:pt idx="0">
                  <c:v>2.7265000000000001E-2</c:v>
                </c:pt>
                <c:pt idx="1">
                  <c:v>2.8675000000000003E-2</c:v>
                </c:pt>
                <c:pt idx="2">
                  <c:v>4.1334999999999997E-2</c:v>
                </c:pt>
                <c:pt idx="3">
                  <c:v>4.2684E-2</c:v>
                </c:pt>
                <c:pt idx="4">
                  <c:v>4.8419999999999998E-2</c:v>
                </c:pt>
                <c:pt idx="5">
                  <c:v>5.2967000000000007E-2</c:v>
                </c:pt>
                <c:pt idx="6">
                  <c:v>5.3703000000000001E-2</c:v>
                </c:pt>
                <c:pt idx="7">
                  <c:v>6.1982999999999996E-2</c:v>
                </c:pt>
                <c:pt idx="8">
                  <c:v>6.7329E-2</c:v>
                </c:pt>
                <c:pt idx="9">
                  <c:v>7.5662999999999994E-2</c:v>
                </c:pt>
                <c:pt idx="10">
                  <c:v>7.8875000000000001E-2</c:v>
                </c:pt>
                <c:pt idx="11">
                  <c:v>6.7477999999999996E-2</c:v>
                </c:pt>
                <c:pt idx="12">
                  <c:v>7.0246000000000003E-2</c:v>
                </c:pt>
                <c:pt idx="13">
                  <c:v>6.7705000000000001E-2</c:v>
                </c:pt>
                <c:pt idx="14">
                  <c:v>5.2290999999999997E-2</c:v>
                </c:pt>
                <c:pt idx="15">
                  <c:v>4.1783000000000001E-2</c:v>
                </c:pt>
                <c:pt idx="16">
                  <c:v>2.9010999999999999E-2</c:v>
                </c:pt>
                <c:pt idx="17">
                  <c:v>1.9025E-2</c:v>
                </c:pt>
                <c:pt idx="18">
                  <c:v>2.1406000000000001E-2</c:v>
                </c:pt>
                <c:pt idx="19">
                  <c:v>1.7089E-2</c:v>
                </c:pt>
                <c:pt idx="20">
                  <c:v>5.5030000000000001E-3</c:v>
                </c:pt>
                <c:pt idx="21">
                  <c:v>-2.3699999999999999E-4</c:v>
                </c:pt>
                <c:pt idx="22">
                  <c:v>1.9099999999999998E-4</c:v>
                </c:pt>
                <c:pt idx="23">
                  <c:v>6.9179999999999997E-3</c:v>
                </c:pt>
                <c:pt idx="24">
                  <c:v>9.5989999999999999E-3</c:v>
                </c:pt>
                <c:pt idx="25">
                  <c:v>1.3945000000000001E-2</c:v>
                </c:pt>
                <c:pt idx="26">
                  <c:v>1.2388999999999999E-2</c:v>
                </c:pt>
                <c:pt idx="27">
                  <c:v>1.8515E-2</c:v>
                </c:pt>
                <c:pt idx="28">
                  <c:v>2.2246000000000002E-2</c:v>
                </c:pt>
                <c:pt idx="29">
                  <c:v>2.7863000000000002E-2</c:v>
                </c:pt>
                <c:pt idx="30">
                  <c:v>2.5062000000000001E-2</c:v>
                </c:pt>
                <c:pt idx="31">
                  <c:v>2.5230000000000002E-2</c:v>
                </c:pt>
                <c:pt idx="32">
                  <c:v>2.6697000000000002E-2</c:v>
                </c:pt>
                <c:pt idx="33">
                  <c:v>2.6241E-2</c:v>
                </c:pt>
                <c:pt idx="34">
                  <c:v>3.2119000000000002E-2</c:v>
                </c:pt>
                <c:pt idx="35">
                  <c:v>2.9191999999999999E-2</c:v>
                </c:pt>
                <c:pt idx="36">
                  <c:v>2.0164000000000001E-2</c:v>
                </c:pt>
                <c:pt idx="37">
                  <c:v>1.1041E-2</c:v>
                </c:pt>
                <c:pt idx="38">
                  <c:v>1.2103999999999998E-2</c:v>
                </c:pt>
                <c:pt idx="39">
                  <c:v>1.234E-2</c:v>
                </c:pt>
                <c:pt idx="40">
                  <c:v>1.2123E-2</c:v>
                </c:pt>
                <c:pt idx="41">
                  <c:v>1.1637E-2</c:v>
                </c:pt>
                <c:pt idx="42">
                  <c:v>9.332E-3</c:v>
                </c:pt>
                <c:pt idx="43">
                  <c:v>1.1183E-2</c:v>
                </c:pt>
                <c:pt idx="44">
                  <c:v>1.3486E-2</c:v>
                </c:pt>
                <c:pt idx="45">
                  <c:v>1.2287999999999999E-2</c:v>
                </c:pt>
                <c:pt idx="46">
                  <c:v>8.2920000000000008E-3</c:v>
                </c:pt>
                <c:pt idx="47">
                  <c:v>4.1599999999999996E-3</c:v>
                </c:pt>
                <c:pt idx="48">
                  <c:v>6.2549999999999993E-3</c:v>
                </c:pt>
                <c:pt idx="49">
                  <c:v>2.2300000000000002E-3</c:v>
                </c:pt>
                <c:pt idx="50">
                  <c:v>1.2314E-2</c:v>
                </c:pt>
                <c:pt idx="51">
                  <c:v>1.3578E-2</c:v>
                </c:pt>
                <c:pt idx="52">
                  <c:v>1.0898000000000001E-2</c:v>
                </c:pt>
                <c:pt idx="53">
                  <c:v>1.4223E-2</c:v>
                </c:pt>
                <c:pt idx="54">
                  <c:v>1.9397999999999999E-2</c:v>
                </c:pt>
                <c:pt idx="55">
                  <c:v>2.3929999999999996E-2</c:v>
                </c:pt>
                <c:pt idx="56">
                  <c:v>3.2024999999999998E-2</c:v>
                </c:pt>
                <c:pt idx="57">
                  <c:v>3.4053E-2</c:v>
                </c:pt>
                <c:pt idx="58">
                  <c:v>3.4865E-2</c:v>
                </c:pt>
                <c:pt idx="59">
                  <c:v>3.6953E-2</c:v>
                </c:pt>
                <c:pt idx="60">
                  <c:v>3.4291000000000002E-2</c:v>
                </c:pt>
                <c:pt idx="61">
                  <c:v>3.8365999999999997E-2</c:v>
                </c:pt>
                <c:pt idx="62">
                  <c:v>3.2780000000000004E-2</c:v>
                </c:pt>
                <c:pt idx="63">
                  <c:v>4.0618000000000001E-2</c:v>
                </c:pt>
                <c:pt idx="64">
                  <c:v>5.4198000000000003E-2</c:v>
                </c:pt>
                <c:pt idx="65">
                  <c:v>6.2328000000000001E-2</c:v>
                </c:pt>
                <c:pt idx="66">
                  <c:v>5.7573999999999993E-2</c:v>
                </c:pt>
                <c:pt idx="67">
                  <c:v>5.2121000000000001E-2</c:v>
                </c:pt>
                <c:pt idx="68">
                  <c:v>4.7211999999999997E-2</c:v>
                </c:pt>
                <c:pt idx="69">
                  <c:v>4.9581E-2</c:v>
                </c:pt>
                <c:pt idx="70">
                  <c:v>4.8150999999999999E-2</c:v>
                </c:pt>
                <c:pt idx="71">
                  <c:v>4.9055999999999995E-2</c:v>
                </c:pt>
                <c:pt idx="72">
                  <c:v>5.6607999999999999E-2</c:v>
                </c:pt>
                <c:pt idx="73">
                  <c:v>6.3339999999999994E-2</c:v>
                </c:pt>
                <c:pt idx="74">
                  <c:v>6.6254999999999994E-2</c:v>
                </c:pt>
                <c:pt idx="75">
                  <c:v>6.8654999999999994E-2</c:v>
                </c:pt>
                <c:pt idx="76">
                  <c:v>6.3820000000000002E-2</c:v>
                </c:pt>
                <c:pt idx="77">
                  <c:v>5.7965000000000003E-2</c:v>
                </c:pt>
                <c:pt idx="78">
                  <c:v>6.3479000000000008E-2</c:v>
                </c:pt>
                <c:pt idx="79">
                  <c:v>6.7648E-2</c:v>
                </c:pt>
                <c:pt idx="80">
                  <c:v>6.3309000000000004E-2</c:v>
                </c:pt>
                <c:pt idx="81">
                  <c:v>6.2068999999999999E-2</c:v>
                </c:pt>
                <c:pt idx="82">
                  <c:v>6.0610999999999998E-2</c:v>
                </c:pt>
                <c:pt idx="83">
                  <c:v>6.0292999999999999E-2</c:v>
                </c:pt>
                <c:pt idx="84">
                  <c:v>5.5620000000000003E-2</c:v>
                </c:pt>
                <c:pt idx="85">
                  <c:v>5.1473000000000005E-2</c:v>
                </c:pt>
                <c:pt idx="86">
                  <c:v>6.0145999999999998E-2</c:v>
                </c:pt>
                <c:pt idx="87">
                  <c:v>5.6760999999999999E-2</c:v>
                </c:pt>
                <c:pt idx="88">
                  <c:v>6.6839999999999997E-2</c:v>
                </c:pt>
                <c:pt idx="89">
                  <c:v>6.5557000000000004E-2</c:v>
                </c:pt>
                <c:pt idx="90">
                  <c:v>7.0317000000000005E-2</c:v>
                </c:pt>
                <c:pt idx="91">
                  <c:v>6.9682999999999995E-2</c:v>
                </c:pt>
                <c:pt idx="92">
                  <c:v>7.4963000000000002E-2</c:v>
                </c:pt>
                <c:pt idx="93">
                  <c:v>7.3462E-2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EA-4995-916E-49190F0D4F49}"/>
            </c:ext>
          </c:extLst>
        </c:ser>
        <c:ser>
          <c:idx val="1"/>
          <c:order val="1"/>
          <c:tx>
            <c:strRef>
              <c:f>M_data!$A$40</c:f>
              <c:strCache>
                <c:ptCount val="1"/>
                <c:pt idx="0">
                  <c:v>ინფლაცია</c:v>
                </c:pt>
              </c:strCache>
            </c:strRef>
          </c:tx>
          <c:spPr>
            <a:ln w="22225" cap="rnd">
              <a:solidFill>
                <a:srgbClr val="FF9B45"/>
              </a:solidFill>
              <a:round/>
            </a:ln>
            <a:effectLst/>
          </c:spPr>
          <c:marker>
            <c:symbol val="none"/>
          </c:marker>
          <c:dLbls>
            <c:dLbl>
              <c:idx val="93"/>
              <c:layout>
                <c:manualLayout>
                  <c:x val="-4.2870616479464977E-3"/>
                  <c:y val="-9.9759947716361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50-4B23-96B0-EA7F7463D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M_data!$BK$35:$EZ$35</c:f>
              <c:strCache>
                <c:ptCount val="94"/>
                <c:pt idx="0">
                  <c:v>იანვ-15</c:v>
                </c:pt>
                <c:pt idx="1">
                  <c:v>თებ-15</c:v>
                </c:pt>
                <c:pt idx="2">
                  <c:v>მარ-15</c:v>
                </c:pt>
                <c:pt idx="3">
                  <c:v>აპრ-15</c:v>
                </c:pt>
                <c:pt idx="4">
                  <c:v>მაი-15</c:v>
                </c:pt>
                <c:pt idx="5">
                  <c:v>ივნ-15</c:v>
                </c:pt>
                <c:pt idx="6">
                  <c:v>ივლ-15</c:v>
                </c:pt>
                <c:pt idx="7">
                  <c:v>აგვ-15</c:v>
                </c:pt>
                <c:pt idx="8">
                  <c:v>სექ-15</c:v>
                </c:pt>
                <c:pt idx="9">
                  <c:v>ოქტ-15</c:v>
                </c:pt>
                <c:pt idx="10">
                  <c:v>ნოე-15</c:v>
                </c:pt>
                <c:pt idx="11">
                  <c:v>დეკ-2015</c:v>
                </c:pt>
                <c:pt idx="12">
                  <c:v>იანვ-16</c:v>
                </c:pt>
                <c:pt idx="13">
                  <c:v>თებ-16</c:v>
                </c:pt>
                <c:pt idx="14">
                  <c:v>მარ-16</c:v>
                </c:pt>
                <c:pt idx="15">
                  <c:v>აპრ-16</c:v>
                </c:pt>
                <c:pt idx="16">
                  <c:v>მაი-16</c:v>
                </c:pt>
                <c:pt idx="17">
                  <c:v>ივნ-16</c:v>
                </c:pt>
                <c:pt idx="18">
                  <c:v>ივლ-16</c:v>
                </c:pt>
                <c:pt idx="19">
                  <c:v>აგვ-16</c:v>
                </c:pt>
                <c:pt idx="20">
                  <c:v>სექ-16</c:v>
                </c:pt>
                <c:pt idx="21">
                  <c:v>ოქტ-16</c:v>
                </c:pt>
                <c:pt idx="22">
                  <c:v>ნოე-16</c:v>
                </c:pt>
                <c:pt idx="23">
                  <c:v>დეკ-16</c:v>
                </c:pt>
                <c:pt idx="24">
                  <c:v>იანვ-17</c:v>
                </c:pt>
                <c:pt idx="25">
                  <c:v>თებ-17</c:v>
                </c:pt>
                <c:pt idx="26">
                  <c:v>მარ-17</c:v>
                </c:pt>
                <c:pt idx="27">
                  <c:v>აპრ-17</c:v>
                </c:pt>
                <c:pt idx="28">
                  <c:v>მაი-17</c:v>
                </c:pt>
                <c:pt idx="29">
                  <c:v>ივნ-17</c:v>
                </c:pt>
                <c:pt idx="30">
                  <c:v>ივლ-17</c:v>
                </c:pt>
                <c:pt idx="31">
                  <c:v>აგვ-17</c:v>
                </c:pt>
                <c:pt idx="32">
                  <c:v>სექ-17</c:v>
                </c:pt>
                <c:pt idx="33">
                  <c:v>ოქტ-17</c:v>
                </c:pt>
                <c:pt idx="34">
                  <c:v>ნოე-17</c:v>
                </c:pt>
                <c:pt idx="35">
                  <c:v>დეკ-17</c:v>
                </c:pt>
                <c:pt idx="36">
                  <c:v>იანვ-18</c:v>
                </c:pt>
                <c:pt idx="37">
                  <c:v>თებ-18</c:v>
                </c:pt>
                <c:pt idx="38">
                  <c:v>მარ-18</c:v>
                </c:pt>
                <c:pt idx="39">
                  <c:v>აპრ-18</c:v>
                </c:pt>
                <c:pt idx="40">
                  <c:v>მაი-18</c:v>
                </c:pt>
                <c:pt idx="41">
                  <c:v>ივნ-18</c:v>
                </c:pt>
                <c:pt idx="42">
                  <c:v>ივლ-18</c:v>
                </c:pt>
                <c:pt idx="43">
                  <c:v>აგვ-18</c:v>
                </c:pt>
                <c:pt idx="44">
                  <c:v>სექ-18</c:v>
                </c:pt>
                <c:pt idx="45">
                  <c:v>ოქტ-18</c:v>
                </c:pt>
                <c:pt idx="46">
                  <c:v>ნოე-18</c:v>
                </c:pt>
                <c:pt idx="47">
                  <c:v>დეკ-18</c:v>
                </c:pt>
                <c:pt idx="48">
                  <c:v>იანვ-19</c:v>
                </c:pt>
                <c:pt idx="49">
                  <c:v>თებ-19</c:v>
                </c:pt>
                <c:pt idx="50">
                  <c:v>მარ-19</c:v>
                </c:pt>
                <c:pt idx="51">
                  <c:v>აპრ-19</c:v>
                </c:pt>
                <c:pt idx="52">
                  <c:v>მაი-19</c:v>
                </c:pt>
                <c:pt idx="53">
                  <c:v>ივნ-19</c:v>
                </c:pt>
                <c:pt idx="54">
                  <c:v>ივლ-19</c:v>
                </c:pt>
                <c:pt idx="55">
                  <c:v>აგვ-19</c:v>
                </c:pt>
                <c:pt idx="56">
                  <c:v>სექ-19</c:v>
                </c:pt>
                <c:pt idx="57">
                  <c:v>ოქტ-19</c:v>
                </c:pt>
                <c:pt idx="58">
                  <c:v>ნოე-19</c:v>
                </c:pt>
                <c:pt idx="59">
                  <c:v>დეკ-19</c:v>
                </c:pt>
                <c:pt idx="60">
                  <c:v>იანვ-20</c:v>
                </c:pt>
                <c:pt idx="61">
                  <c:v>თებ-20</c:v>
                </c:pt>
                <c:pt idx="62">
                  <c:v>მარ-20</c:v>
                </c:pt>
                <c:pt idx="63">
                  <c:v>აპრ-20</c:v>
                </c:pt>
                <c:pt idx="64">
                  <c:v>მაი-20</c:v>
                </c:pt>
                <c:pt idx="65">
                  <c:v>ივნ-20</c:v>
                </c:pt>
                <c:pt idx="66">
                  <c:v>ივლ-20</c:v>
                </c:pt>
                <c:pt idx="67">
                  <c:v>აგვ-20</c:v>
                </c:pt>
                <c:pt idx="68">
                  <c:v>სექ-20</c:v>
                </c:pt>
                <c:pt idx="69">
                  <c:v>ოქტ-20</c:v>
                </c:pt>
                <c:pt idx="70">
                  <c:v>ნოე-20</c:v>
                </c:pt>
                <c:pt idx="71">
                  <c:v>დეკ-20</c:v>
                </c:pt>
                <c:pt idx="72">
                  <c:v>იანვ-21</c:v>
                </c:pt>
                <c:pt idx="73">
                  <c:v>თებ-21</c:v>
                </c:pt>
                <c:pt idx="74">
                  <c:v>მარ-21</c:v>
                </c:pt>
                <c:pt idx="75">
                  <c:v>აპრ-21</c:v>
                </c:pt>
                <c:pt idx="76">
                  <c:v>მაი-21</c:v>
                </c:pt>
                <c:pt idx="77">
                  <c:v>ივნ-21</c:v>
                </c:pt>
                <c:pt idx="78">
                  <c:v>ივლ-21</c:v>
                </c:pt>
                <c:pt idx="79">
                  <c:v>აგვ-21</c:v>
                </c:pt>
                <c:pt idx="80">
                  <c:v>სექ-21</c:v>
                </c:pt>
                <c:pt idx="81">
                  <c:v>ოქტ-21</c:v>
                </c:pt>
                <c:pt idx="82">
                  <c:v>ნოე-21</c:v>
                </c:pt>
                <c:pt idx="83">
                  <c:v>დეკ-21</c:v>
                </c:pt>
                <c:pt idx="84">
                  <c:v>იან-22</c:v>
                </c:pt>
                <c:pt idx="85">
                  <c:v>თებ-22</c:v>
                </c:pt>
                <c:pt idx="86">
                  <c:v>მარ-22</c:v>
                </c:pt>
                <c:pt idx="87">
                  <c:v>აპრ-22</c:v>
                </c:pt>
                <c:pt idx="88">
                  <c:v>მაი-22</c:v>
                </c:pt>
                <c:pt idx="89">
                  <c:v>ივნ-22</c:v>
                </c:pt>
                <c:pt idx="90">
                  <c:v>ივლ-22</c:v>
                </c:pt>
                <c:pt idx="91">
                  <c:v>აგვ-22</c:v>
                </c:pt>
                <c:pt idx="92">
                  <c:v>სექ-22</c:v>
                </c:pt>
                <c:pt idx="93">
                  <c:v>ოქტ-22</c:v>
                </c:pt>
              </c:strCache>
            </c:strRef>
          </c:cat>
          <c:val>
            <c:numRef>
              <c:f>M_data!$BK$40:$EZ$40</c:f>
              <c:numCache>
                <c:formatCode>0.0%</c:formatCode>
                <c:ptCount val="94"/>
                <c:pt idx="0">
                  <c:v>1.3937999999999989E-2</c:v>
                </c:pt>
                <c:pt idx="1">
                  <c:v>1.272599999999997E-2</c:v>
                </c:pt>
                <c:pt idx="2">
                  <c:v>2.561099999999996E-2</c:v>
                </c:pt>
                <c:pt idx="3">
                  <c:v>2.5164999999999934E-2</c:v>
                </c:pt>
                <c:pt idx="4">
                  <c:v>3.4594000000000021E-2</c:v>
                </c:pt>
                <c:pt idx="5">
                  <c:v>4.4740000000000037E-2</c:v>
                </c:pt>
                <c:pt idx="6">
                  <c:v>4.8545000000000019E-2</c:v>
                </c:pt>
                <c:pt idx="7">
                  <c:v>5.3719999999999997E-2</c:v>
                </c:pt>
                <c:pt idx="8">
                  <c:v>5.2168000000000062E-2</c:v>
                </c:pt>
                <c:pt idx="9">
                  <c:v>5.7948999999999987E-2</c:v>
                </c:pt>
                <c:pt idx="10">
                  <c:v>6.2537999999999982E-2</c:v>
                </c:pt>
                <c:pt idx="11">
                  <c:v>4.8794999999999929E-2</c:v>
                </c:pt>
                <c:pt idx="12">
                  <c:v>5.570700000000002E-2</c:v>
                </c:pt>
                <c:pt idx="13">
                  <c:v>5.5745000000000003E-2</c:v>
                </c:pt>
                <c:pt idx="14">
                  <c:v>4.061499999999995E-2</c:v>
                </c:pt>
                <c:pt idx="15">
                  <c:v>3.1586999999999962E-2</c:v>
                </c:pt>
                <c:pt idx="16">
                  <c:v>2.072800000000001E-2</c:v>
                </c:pt>
                <c:pt idx="17">
                  <c:v>1.1417000000000002E-2</c:v>
                </c:pt>
                <c:pt idx="18">
                  <c:v>1.5126000000000061E-2</c:v>
                </c:pt>
                <c:pt idx="19">
                  <c:v>9.2170000000000134E-3</c:v>
                </c:pt>
                <c:pt idx="20">
                  <c:v>1.1579999999999301E-3</c:v>
                </c:pt>
                <c:pt idx="21">
                  <c:v>-1.5170000000000528E-3</c:v>
                </c:pt>
                <c:pt idx="22">
                  <c:v>1.5389999999999304E-3</c:v>
                </c:pt>
                <c:pt idx="23">
                  <c:v>1.8319999999999937E-2</c:v>
                </c:pt>
                <c:pt idx="24">
                  <c:v>3.875799999999998E-2</c:v>
                </c:pt>
                <c:pt idx="25">
                  <c:v>5.5369000000000029E-2</c:v>
                </c:pt>
                <c:pt idx="26">
                  <c:v>5.3521999999999965E-2</c:v>
                </c:pt>
                <c:pt idx="27">
                  <c:v>6.1146999999999993E-2</c:v>
                </c:pt>
                <c:pt idx="28">
                  <c:v>6.5558000000000047E-2</c:v>
                </c:pt>
                <c:pt idx="29">
                  <c:v>7.0942000000000005E-2</c:v>
                </c:pt>
                <c:pt idx="30">
                  <c:v>5.9536999999999979E-2</c:v>
                </c:pt>
                <c:pt idx="31">
                  <c:v>5.7339999999999947E-2</c:v>
                </c:pt>
                <c:pt idx="32">
                  <c:v>6.1675999999999932E-2</c:v>
                </c:pt>
                <c:pt idx="33">
                  <c:v>6.4129999999999965E-2</c:v>
                </c:pt>
                <c:pt idx="34">
                  <c:v>6.930499999999995E-2</c:v>
                </c:pt>
                <c:pt idx="35">
                  <c:v>6.7163999999999932E-2</c:v>
                </c:pt>
                <c:pt idx="36">
                  <c:v>4.2999999999999997E-2</c:v>
                </c:pt>
                <c:pt idx="37">
                  <c:v>2.7E-2</c:v>
                </c:pt>
                <c:pt idx="38">
                  <c:v>2.8000000000000001E-2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2.1999999999999999E-2</c:v>
                </c:pt>
                <c:pt idx="42">
                  <c:v>2.8000000000000001E-2</c:v>
                </c:pt>
                <c:pt idx="43">
                  <c:v>3.1E-2</c:v>
                </c:pt>
                <c:pt idx="44">
                  <c:v>2.7E-2</c:v>
                </c:pt>
                <c:pt idx="45">
                  <c:v>2.3E-2</c:v>
                </c:pt>
                <c:pt idx="46">
                  <c:v>1.9E-2</c:v>
                </c:pt>
                <c:pt idx="47">
                  <c:v>1.4999999999999999E-2</c:v>
                </c:pt>
                <c:pt idx="48">
                  <c:v>2.165491618908795E-2</c:v>
                </c:pt>
                <c:pt idx="49">
                  <c:v>2.2620636237838738E-2</c:v>
                </c:pt>
                <c:pt idx="50">
                  <c:v>3.5248027816982275E-2</c:v>
                </c:pt>
                <c:pt idx="51">
                  <c:v>3.9758917778254355E-2</c:v>
                </c:pt>
                <c:pt idx="52">
                  <c:v>4.6070611250238203E-2</c:v>
                </c:pt>
                <c:pt idx="53">
                  <c:v>4.2609449638416313E-2</c:v>
                </c:pt>
                <c:pt idx="54">
                  <c:v>4.5815665537789728E-2</c:v>
                </c:pt>
                <c:pt idx="55">
                  <c:v>4.873464983113935E-2</c:v>
                </c:pt>
                <c:pt idx="56">
                  <c:v>6.4128044624614577E-2</c:v>
                </c:pt>
                <c:pt idx="57">
                  <c:v>6.9167429600423699E-2</c:v>
                </c:pt>
                <c:pt idx="58">
                  <c:v>7.0484705719977045E-2</c:v>
                </c:pt>
                <c:pt idx="59">
                  <c:v>6.9516491970406297E-2</c:v>
                </c:pt>
                <c:pt idx="60">
                  <c:v>6.2727603112528646E-2</c:v>
                </c:pt>
                <c:pt idx="61">
                  <c:v>6.3628808818802632E-2</c:v>
                </c:pt>
                <c:pt idx="62">
                  <c:v>6.0999999999999999E-2</c:v>
                </c:pt>
                <c:pt idx="63">
                  <c:v>6.9115070194552958E-2</c:v>
                </c:pt>
                <c:pt idx="64">
                  <c:v>6.546945253818677E-2</c:v>
                </c:pt>
                <c:pt idx="65">
                  <c:v>6.0999999999999999E-2</c:v>
                </c:pt>
                <c:pt idx="66">
                  <c:v>5.6983201170246245E-2</c:v>
                </c:pt>
                <c:pt idx="67">
                  <c:v>4.8000000000000001E-2</c:v>
                </c:pt>
                <c:pt idx="68">
                  <c:v>3.7999999999999999E-2</c:v>
                </c:pt>
                <c:pt idx="69">
                  <c:v>3.7999999999999999E-2</c:v>
                </c:pt>
                <c:pt idx="70">
                  <c:v>3.7999999999999999E-2</c:v>
                </c:pt>
                <c:pt idx="71">
                  <c:v>2.4E-2</c:v>
                </c:pt>
                <c:pt idx="72">
                  <c:v>2.7999999999999997E-2</c:v>
                </c:pt>
                <c:pt idx="73">
                  <c:v>3.6000000000000004E-2</c:v>
                </c:pt>
                <c:pt idx="74">
                  <c:v>7.2162999999999977E-2</c:v>
                </c:pt>
                <c:pt idx="75">
                  <c:v>7.2162999999999977E-2</c:v>
                </c:pt>
                <c:pt idx="76">
                  <c:v>7.6880000000000059E-2</c:v>
                </c:pt>
                <c:pt idx="77">
                  <c:v>9.8944000000000143E-2</c:v>
                </c:pt>
                <c:pt idx="78">
                  <c:v>0.11908300000000005</c:v>
                </c:pt>
                <c:pt idx="79">
                  <c:v>0.12769300000000006</c:v>
                </c:pt>
                <c:pt idx="80">
                  <c:v>0.12263024603315476</c:v>
                </c:pt>
                <c:pt idx="81">
                  <c:v>0.12844900000000004</c:v>
                </c:pt>
                <c:pt idx="82">
                  <c:v>0.12540000000000007</c:v>
                </c:pt>
                <c:pt idx="83">
                  <c:v>0.13939496442944521</c:v>
                </c:pt>
                <c:pt idx="84">
                  <c:v>0.13942999999999994</c:v>
                </c:pt>
                <c:pt idx="85">
                  <c:v>0.13732999999999995</c:v>
                </c:pt>
                <c:pt idx="86">
                  <c:v>0.118425</c:v>
                </c:pt>
                <c:pt idx="87">
                  <c:v>0.12844499999999992</c:v>
                </c:pt>
                <c:pt idx="88">
                  <c:v>0.13292700000000002</c:v>
                </c:pt>
                <c:pt idx="89">
                  <c:v>0.1279030000000001</c:v>
                </c:pt>
                <c:pt idx="90">
                  <c:v>0.11548800000000004</c:v>
                </c:pt>
                <c:pt idx="91">
                  <c:v>0.10878100000000002</c:v>
                </c:pt>
                <c:pt idx="92">
                  <c:v>0.11529699999999998</c:v>
                </c:pt>
                <c:pt idx="93">
                  <c:v>0.106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EA-4995-916E-49190F0D4F49}"/>
            </c:ext>
          </c:extLst>
        </c:ser>
        <c:ser>
          <c:idx val="2"/>
          <c:order val="2"/>
          <c:tx>
            <c:strRef>
              <c:f>M_data!$A$36</c:f>
              <c:strCache>
                <c:ptCount val="1"/>
                <c:pt idx="0">
                  <c:v>მიზნობრივი ინფლაცია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M_data!$BK$35:$EZ$35</c:f>
              <c:strCache>
                <c:ptCount val="94"/>
                <c:pt idx="0">
                  <c:v>იანვ-15</c:v>
                </c:pt>
                <c:pt idx="1">
                  <c:v>თებ-15</c:v>
                </c:pt>
                <c:pt idx="2">
                  <c:v>მარ-15</c:v>
                </c:pt>
                <c:pt idx="3">
                  <c:v>აპრ-15</c:v>
                </c:pt>
                <c:pt idx="4">
                  <c:v>მაი-15</c:v>
                </c:pt>
                <c:pt idx="5">
                  <c:v>ივნ-15</c:v>
                </c:pt>
                <c:pt idx="6">
                  <c:v>ივლ-15</c:v>
                </c:pt>
                <c:pt idx="7">
                  <c:v>აგვ-15</c:v>
                </c:pt>
                <c:pt idx="8">
                  <c:v>სექ-15</c:v>
                </c:pt>
                <c:pt idx="9">
                  <c:v>ოქტ-15</c:v>
                </c:pt>
                <c:pt idx="10">
                  <c:v>ნოე-15</c:v>
                </c:pt>
                <c:pt idx="11">
                  <c:v>დეკ-2015</c:v>
                </c:pt>
                <c:pt idx="12">
                  <c:v>იანვ-16</c:v>
                </c:pt>
                <c:pt idx="13">
                  <c:v>თებ-16</c:v>
                </c:pt>
                <c:pt idx="14">
                  <c:v>მარ-16</c:v>
                </c:pt>
                <c:pt idx="15">
                  <c:v>აპრ-16</c:v>
                </c:pt>
                <c:pt idx="16">
                  <c:v>მაი-16</c:v>
                </c:pt>
                <c:pt idx="17">
                  <c:v>ივნ-16</c:v>
                </c:pt>
                <c:pt idx="18">
                  <c:v>ივლ-16</c:v>
                </c:pt>
                <c:pt idx="19">
                  <c:v>აგვ-16</c:v>
                </c:pt>
                <c:pt idx="20">
                  <c:v>სექ-16</c:v>
                </c:pt>
                <c:pt idx="21">
                  <c:v>ოქტ-16</c:v>
                </c:pt>
                <c:pt idx="22">
                  <c:v>ნოე-16</c:v>
                </c:pt>
                <c:pt idx="23">
                  <c:v>დეკ-16</c:v>
                </c:pt>
                <c:pt idx="24">
                  <c:v>იანვ-17</c:v>
                </c:pt>
                <c:pt idx="25">
                  <c:v>თებ-17</c:v>
                </c:pt>
                <c:pt idx="26">
                  <c:v>მარ-17</c:v>
                </c:pt>
                <c:pt idx="27">
                  <c:v>აპრ-17</c:v>
                </c:pt>
                <c:pt idx="28">
                  <c:v>მაი-17</c:v>
                </c:pt>
                <c:pt idx="29">
                  <c:v>ივნ-17</c:v>
                </c:pt>
                <c:pt idx="30">
                  <c:v>ივლ-17</c:v>
                </c:pt>
                <c:pt idx="31">
                  <c:v>აგვ-17</c:v>
                </c:pt>
                <c:pt idx="32">
                  <c:v>სექ-17</c:v>
                </c:pt>
                <c:pt idx="33">
                  <c:v>ოქტ-17</c:v>
                </c:pt>
                <c:pt idx="34">
                  <c:v>ნოე-17</c:v>
                </c:pt>
                <c:pt idx="35">
                  <c:v>დეკ-17</c:v>
                </c:pt>
                <c:pt idx="36">
                  <c:v>იანვ-18</c:v>
                </c:pt>
                <c:pt idx="37">
                  <c:v>თებ-18</c:v>
                </c:pt>
                <c:pt idx="38">
                  <c:v>მარ-18</c:v>
                </c:pt>
                <c:pt idx="39">
                  <c:v>აპრ-18</c:v>
                </c:pt>
                <c:pt idx="40">
                  <c:v>მაი-18</c:v>
                </c:pt>
                <c:pt idx="41">
                  <c:v>ივნ-18</c:v>
                </c:pt>
                <c:pt idx="42">
                  <c:v>ივლ-18</c:v>
                </c:pt>
                <c:pt idx="43">
                  <c:v>აგვ-18</c:v>
                </c:pt>
                <c:pt idx="44">
                  <c:v>სექ-18</c:v>
                </c:pt>
                <c:pt idx="45">
                  <c:v>ოქტ-18</c:v>
                </c:pt>
                <c:pt idx="46">
                  <c:v>ნოე-18</c:v>
                </c:pt>
                <c:pt idx="47">
                  <c:v>დეკ-18</c:v>
                </c:pt>
                <c:pt idx="48">
                  <c:v>იანვ-19</c:v>
                </c:pt>
                <c:pt idx="49">
                  <c:v>თებ-19</c:v>
                </c:pt>
                <c:pt idx="50">
                  <c:v>მარ-19</c:v>
                </c:pt>
                <c:pt idx="51">
                  <c:v>აპრ-19</c:v>
                </c:pt>
                <c:pt idx="52">
                  <c:v>მაი-19</c:v>
                </c:pt>
                <c:pt idx="53">
                  <c:v>ივნ-19</c:v>
                </c:pt>
                <c:pt idx="54">
                  <c:v>ივლ-19</c:v>
                </c:pt>
                <c:pt idx="55">
                  <c:v>აგვ-19</c:v>
                </c:pt>
                <c:pt idx="56">
                  <c:v>სექ-19</c:v>
                </c:pt>
                <c:pt idx="57">
                  <c:v>ოქტ-19</c:v>
                </c:pt>
                <c:pt idx="58">
                  <c:v>ნოე-19</c:v>
                </c:pt>
                <c:pt idx="59">
                  <c:v>დეკ-19</c:v>
                </c:pt>
                <c:pt idx="60">
                  <c:v>იანვ-20</c:v>
                </c:pt>
                <c:pt idx="61">
                  <c:v>თებ-20</c:v>
                </c:pt>
                <c:pt idx="62">
                  <c:v>მარ-20</c:v>
                </c:pt>
                <c:pt idx="63">
                  <c:v>აპრ-20</c:v>
                </c:pt>
                <c:pt idx="64">
                  <c:v>მაი-20</c:v>
                </c:pt>
                <c:pt idx="65">
                  <c:v>ივნ-20</c:v>
                </c:pt>
                <c:pt idx="66">
                  <c:v>ივლ-20</c:v>
                </c:pt>
                <c:pt idx="67">
                  <c:v>აგვ-20</c:v>
                </c:pt>
                <c:pt idx="68">
                  <c:v>სექ-20</c:v>
                </c:pt>
                <c:pt idx="69">
                  <c:v>ოქტ-20</c:v>
                </c:pt>
                <c:pt idx="70">
                  <c:v>ნოე-20</c:v>
                </c:pt>
                <c:pt idx="71">
                  <c:v>დეკ-20</c:v>
                </c:pt>
                <c:pt idx="72">
                  <c:v>იანვ-21</c:v>
                </c:pt>
                <c:pt idx="73">
                  <c:v>თებ-21</c:v>
                </c:pt>
                <c:pt idx="74">
                  <c:v>მარ-21</c:v>
                </c:pt>
                <c:pt idx="75">
                  <c:v>აპრ-21</c:v>
                </c:pt>
                <c:pt idx="76">
                  <c:v>მაი-21</c:v>
                </c:pt>
                <c:pt idx="77">
                  <c:v>ივნ-21</c:v>
                </c:pt>
                <c:pt idx="78">
                  <c:v>ივლ-21</c:v>
                </c:pt>
                <c:pt idx="79">
                  <c:v>აგვ-21</c:v>
                </c:pt>
                <c:pt idx="80">
                  <c:v>სექ-21</c:v>
                </c:pt>
                <c:pt idx="81">
                  <c:v>ოქტ-21</c:v>
                </c:pt>
                <c:pt idx="82">
                  <c:v>ნოე-21</c:v>
                </c:pt>
                <c:pt idx="83">
                  <c:v>დეკ-21</c:v>
                </c:pt>
                <c:pt idx="84">
                  <c:v>იან-22</c:v>
                </c:pt>
                <c:pt idx="85">
                  <c:v>თებ-22</c:v>
                </c:pt>
                <c:pt idx="86">
                  <c:v>მარ-22</c:v>
                </c:pt>
                <c:pt idx="87">
                  <c:v>აპრ-22</c:v>
                </c:pt>
                <c:pt idx="88">
                  <c:v>მაი-22</c:v>
                </c:pt>
                <c:pt idx="89">
                  <c:v>ივნ-22</c:v>
                </c:pt>
                <c:pt idx="90">
                  <c:v>ივლ-22</c:v>
                </c:pt>
                <c:pt idx="91">
                  <c:v>აგვ-22</c:v>
                </c:pt>
                <c:pt idx="92">
                  <c:v>სექ-22</c:v>
                </c:pt>
                <c:pt idx="93">
                  <c:v>ოქტ-22</c:v>
                </c:pt>
              </c:strCache>
            </c:strRef>
          </c:cat>
          <c:val>
            <c:numRef>
              <c:f>M_data!$BK$36:$EJ$36</c:f>
              <c:numCache>
                <c:formatCode>0%</c:formatCode>
                <c:ptCount val="78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EA-4995-916E-49190F0D4F49}"/>
            </c:ext>
          </c:extLst>
        </c:ser>
        <c:ser>
          <c:idx val="3"/>
          <c:order val="3"/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M_data!$BK$35:$EZ$35</c:f>
              <c:strCache>
                <c:ptCount val="94"/>
                <c:pt idx="0">
                  <c:v>იანვ-15</c:v>
                </c:pt>
                <c:pt idx="1">
                  <c:v>თებ-15</c:v>
                </c:pt>
                <c:pt idx="2">
                  <c:v>მარ-15</c:v>
                </c:pt>
                <c:pt idx="3">
                  <c:v>აპრ-15</c:v>
                </c:pt>
                <c:pt idx="4">
                  <c:v>მაი-15</c:v>
                </c:pt>
                <c:pt idx="5">
                  <c:v>ივნ-15</c:v>
                </c:pt>
                <c:pt idx="6">
                  <c:v>ივლ-15</c:v>
                </c:pt>
                <c:pt idx="7">
                  <c:v>აგვ-15</c:v>
                </c:pt>
                <c:pt idx="8">
                  <c:v>სექ-15</c:v>
                </c:pt>
                <c:pt idx="9">
                  <c:v>ოქტ-15</c:v>
                </c:pt>
                <c:pt idx="10">
                  <c:v>ნოე-15</c:v>
                </c:pt>
                <c:pt idx="11">
                  <c:v>დეკ-2015</c:v>
                </c:pt>
                <c:pt idx="12">
                  <c:v>იანვ-16</c:v>
                </c:pt>
                <c:pt idx="13">
                  <c:v>თებ-16</c:v>
                </c:pt>
                <c:pt idx="14">
                  <c:v>მარ-16</c:v>
                </c:pt>
                <c:pt idx="15">
                  <c:v>აპრ-16</c:v>
                </c:pt>
                <c:pt idx="16">
                  <c:v>მაი-16</c:v>
                </c:pt>
                <c:pt idx="17">
                  <c:v>ივნ-16</c:v>
                </c:pt>
                <c:pt idx="18">
                  <c:v>ივლ-16</c:v>
                </c:pt>
                <c:pt idx="19">
                  <c:v>აგვ-16</c:v>
                </c:pt>
                <c:pt idx="20">
                  <c:v>სექ-16</c:v>
                </c:pt>
                <c:pt idx="21">
                  <c:v>ოქტ-16</c:v>
                </c:pt>
                <c:pt idx="22">
                  <c:v>ნოე-16</c:v>
                </c:pt>
                <c:pt idx="23">
                  <c:v>დეკ-16</c:v>
                </c:pt>
                <c:pt idx="24">
                  <c:v>იანვ-17</c:v>
                </c:pt>
                <c:pt idx="25">
                  <c:v>თებ-17</c:v>
                </c:pt>
                <c:pt idx="26">
                  <c:v>მარ-17</c:v>
                </c:pt>
                <c:pt idx="27">
                  <c:v>აპრ-17</c:v>
                </c:pt>
                <c:pt idx="28">
                  <c:v>მაი-17</c:v>
                </c:pt>
                <c:pt idx="29">
                  <c:v>ივნ-17</c:v>
                </c:pt>
                <c:pt idx="30">
                  <c:v>ივლ-17</c:v>
                </c:pt>
                <c:pt idx="31">
                  <c:v>აგვ-17</c:v>
                </c:pt>
                <c:pt idx="32">
                  <c:v>სექ-17</c:v>
                </c:pt>
                <c:pt idx="33">
                  <c:v>ოქტ-17</c:v>
                </c:pt>
                <c:pt idx="34">
                  <c:v>ნოე-17</c:v>
                </c:pt>
                <c:pt idx="35">
                  <c:v>დეკ-17</c:v>
                </c:pt>
                <c:pt idx="36">
                  <c:v>იანვ-18</c:v>
                </c:pt>
                <c:pt idx="37">
                  <c:v>თებ-18</c:v>
                </c:pt>
                <c:pt idx="38">
                  <c:v>მარ-18</c:v>
                </c:pt>
                <c:pt idx="39">
                  <c:v>აპრ-18</c:v>
                </c:pt>
                <c:pt idx="40">
                  <c:v>მაი-18</c:v>
                </c:pt>
                <c:pt idx="41">
                  <c:v>ივნ-18</c:v>
                </c:pt>
                <c:pt idx="42">
                  <c:v>ივლ-18</c:v>
                </c:pt>
                <c:pt idx="43">
                  <c:v>აგვ-18</c:v>
                </c:pt>
                <c:pt idx="44">
                  <c:v>სექ-18</c:v>
                </c:pt>
                <c:pt idx="45">
                  <c:v>ოქტ-18</c:v>
                </c:pt>
                <c:pt idx="46">
                  <c:v>ნოე-18</c:v>
                </c:pt>
                <c:pt idx="47">
                  <c:v>დეკ-18</c:v>
                </c:pt>
                <c:pt idx="48">
                  <c:v>იანვ-19</c:v>
                </c:pt>
                <c:pt idx="49">
                  <c:v>თებ-19</c:v>
                </c:pt>
                <c:pt idx="50">
                  <c:v>მარ-19</c:v>
                </c:pt>
                <c:pt idx="51">
                  <c:v>აპრ-19</c:v>
                </c:pt>
                <c:pt idx="52">
                  <c:v>მაი-19</c:v>
                </c:pt>
                <c:pt idx="53">
                  <c:v>ივნ-19</c:v>
                </c:pt>
                <c:pt idx="54">
                  <c:v>ივლ-19</c:v>
                </c:pt>
                <c:pt idx="55">
                  <c:v>აგვ-19</c:v>
                </c:pt>
                <c:pt idx="56">
                  <c:v>სექ-19</c:v>
                </c:pt>
                <c:pt idx="57">
                  <c:v>ოქტ-19</c:v>
                </c:pt>
                <c:pt idx="58">
                  <c:v>ნოე-19</c:v>
                </c:pt>
                <c:pt idx="59">
                  <c:v>დეკ-19</c:v>
                </c:pt>
                <c:pt idx="60">
                  <c:v>იანვ-20</c:v>
                </c:pt>
                <c:pt idx="61">
                  <c:v>თებ-20</c:v>
                </c:pt>
                <c:pt idx="62">
                  <c:v>მარ-20</c:v>
                </c:pt>
                <c:pt idx="63">
                  <c:v>აპრ-20</c:v>
                </c:pt>
                <c:pt idx="64">
                  <c:v>მაი-20</c:v>
                </c:pt>
                <c:pt idx="65">
                  <c:v>ივნ-20</c:v>
                </c:pt>
                <c:pt idx="66">
                  <c:v>ივლ-20</c:v>
                </c:pt>
                <c:pt idx="67">
                  <c:v>აგვ-20</c:v>
                </c:pt>
                <c:pt idx="68">
                  <c:v>სექ-20</c:v>
                </c:pt>
                <c:pt idx="69">
                  <c:v>ოქტ-20</c:v>
                </c:pt>
                <c:pt idx="70">
                  <c:v>ნოე-20</c:v>
                </c:pt>
                <c:pt idx="71">
                  <c:v>დეკ-20</c:v>
                </c:pt>
                <c:pt idx="72">
                  <c:v>იანვ-21</c:v>
                </c:pt>
                <c:pt idx="73">
                  <c:v>თებ-21</c:v>
                </c:pt>
                <c:pt idx="74">
                  <c:v>მარ-21</c:v>
                </c:pt>
                <c:pt idx="75">
                  <c:v>აპრ-21</c:v>
                </c:pt>
                <c:pt idx="76">
                  <c:v>მაი-21</c:v>
                </c:pt>
                <c:pt idx="77">
                  <c:v>ივნ-21</c:v>
                </c:pt>
                <c:pt idx="78">
                  <c:v>ივლ-21</c:v>
                </c:pt>
                <c:pt idx="79">
                  <c:v>აგვ-21</c:v>
                </c:pt>
                <c:pt idx="80">
                  <c:v>სექ-21</c:v>
                </c:pt>
                <c:pt idx="81">
                  <c:v>ოქტ-21</c:v>
                </c:pt>
                <c:pt idx="82">
                  <c:v>ნოე-21</c:v>
                </c:pt>
                <c:pt idx="83">
                  <c:v>დეკ-21</c:v>
                </c:pt>
                <c:pt idx="84">
                  <c:v>იან-22</c:v>
                </c:pt>
                <c:pt idx="85">
                  <c:v>თებ-22</c:v>
                </c:pt>
                <c:pt idx="86">
                  <c:v>მარ-22</c:v>
                </c:pt>
                <c:pt idx="87">
                  <c:v>აპრ-22</c:v>
                </c:pt>
                <c:pt idx="88">
                  <c:v>მაი-22</c:v>
                </c:pt>
                <c:pt idx="89">
                  <c:v>ივნ-22</c:v>
                </c:pt>
                <c:pt idx="90">
                  <c:v>ივლ-22</c:v>
                </c:pt>
                <c:pt idx="91">
                  <c:v>აგვ-22</c:v>
                </c:pt>
                <c:pt idx="92">
                  <c:v>სექ-22</c:v>
                </c:pt>
                <c:pt idx="93">
                  <c:v>ოქტ-22</c:v>
                </c:pt>
              </c:strCache>
            </c:strRef>
          </c:cat>
          <c:val>
            <c:numRef>
              <c:f>M_data!$BK$37:$EJ$37</c:f>
              <c:numCache>
                <c:formatCode>General</c:formatCode>
                <c:ptCount val="78"/>
                <c:pt idx="24" formatCode="0%">
                  <c:v>0.04</c:v>
                </c:pt>
                <c:pt idx="25" formatCode="0%">
                  <c:v>0.04</c:v>
                </c:pt>
                <c:pt idx="26" formatCode="0%">
                  <c:v>0.04</c:v>
                </c:pt>
                <c:pt idx="27" formatCode="0%">
                  <c:v>0.04</c:v>
                </c:pt>
                <c:pt idx="28" formatCode="0%">
                  <c:v>0.04</c:v>
                </c:pt>
                <c:pt idx="29" formatCode="0%">
                  <c:v>0.04</c:v>
                </c:pt>
                <c:pt idx="30" formatCode="0%">
                  <c:v>0.04</c:v>
                </c:pt>
                <c:pt idx="31" formatCode="0%">
                  <c:v>0.04</c:v>
                </c:pt>
                <c:pt idx="32" formatCode="0%">
                  <c:v>0.04</c:v>
                </c:pt>
                <c:pt idx="33" formatCode="0%">
                  <c:v>0.04</c:v>
                </c:pt>
                <c:pt idx="34" formatCode="0%">
                  <c:v>0.04</c:v>
                </c:pt>
                <c:pt idx="35" formatCode="0%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0EA-4995-916E-49190F0D4F49}"/>
            </c:ext>
          </c:extLst>
        </c:ser>
        <c:ser>
          <c:idx val="4"/>
          <c:order val="4"/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M_data!$BK$35:$EZ$35</c:f>
              <c:strCache>
                <c:ptCount val="94"/>
                <c:pt idx="0">
                  <c:v>იანვ-15</c:v>
                </c:pt>
                <c:pt idx="1">
                  <c:v>თებ-15</c:v>
                </c:pt>
                <c:pt idx="2">
                  <c:v>მარ-15</c:v>
                </c:pt>
                <c:pt idx="3">
                  <c:v>აპრ-15</c:v>
                </c:pt>
                <c:pt idx="4">
                  <c:v>მაი-15</c:v>
                </c:pt>
                <c:pt idx="5">
                  <c:v>ივნ-15</c:v>
                </c:pt>
                <c:pt idx="6">
                  <c:v>ივლ-15</c:v>
                </c:pt>
                <c:pt idx="7">
                  <c:v>აგვ-15</c:v>
                </c:pt>
                <c:pt idx="8">
                  <c:v>სექ-15</c:v>
                </c:pt>
                <c:pt idx="9">
                  <c:v>ოქტ-15</c:v>
                </c:pt>
                <c:pt idx="10">
                  <c:v>ნოე-15</c:v>
                </c:pt>
                <c:pt idx="11">
                  <c:v>დეკ-2015</c:v>
                </c:pt>
                <c:pt idx="12">
                  <c:v>იანვ-16</c:v>
                </c:pt>
                <c:pt idx="13">
                  <c:v>თებ-16</c:v>
                </c:pt>
                <c:pt idx="14">
                  <c:v>მარ-16</c:v>
                </c:pt>
                <c:pt idx="15">
                  <c:v>აპრ-16</c:v>
                </c:pt>
                <c:pt idx="16">
                  <c:v>მაი-16</c:v>
                </c:pt>
                <c:pt idx="17">
                  <c:v>ივნ-16</c:v>
                </c:pt>
                <c:pt idx="18">
                  <c:v>ივლ-16</c:v>
                </c:pt>
                <c:pt idx="19">
                  <c:v>აგვ-16</c:v>
                </c:pt>
                <c:pt idx="20">
                  <c:v>სექ-16</c:v>
                </c:pt>
                <c:pt idx="21">
                  <c:v>ოქტ-16</c:v>
                </c:pt>
                <c:pt idx="22">
                  <c:v>ნოე-16</c:v>
                </c:pt>
                <c:pt idx="23">
                  <c:v>დეკ-16</c:v>
                </c:pt>
                <c:pt idx="24">
                  <c:v>იანვ-17</c:v>
                </c:pt>
                <c:pt idx="25">
                  <c:v>თებ-17</c:v>
                </c:pt>
                <c:pt idx="26">
                  <c:v>მარ-17</c:v>
                </c:pt>
                <c:pt idx="27">
                  <c:v>აპრ-17</c:v>
                </c:pt>
                <c:pt idx="28">
                  <c:v>მაი-17</c:v>
                </c:pt>
                <c:pt idx="29">
                  <c:v>ივნ-17</c:v>
                </c:pt>
                <c:pt idx="30">
                  <c:v>ივლ-17</c:v>
                </c:pt>
                <c:pt idx="31">
                  <c:v>აგვ-17</c:v>
                </c:pt>
                <c:pt idx="32">
                  <c:v>სექ-17</c:v>
                </c:pt>
                <c:pt idx="33">
                  <c:v>ოქტ-17</c:v>
                </c:pt>
                <c:pt idx="34">
                  <c:v>ნოე-17</c:v>
                </c:pt>
                <c:pt idx="35">
                  <c:v>დეკ-17</c:v>
                </c:pt>
                <c:pt idx="36">
                  <c:v>იანვ-18</c:v>
                </c:pt>
                <c:pt idx="37">
                  <c:v>თებ-18</c:v>
                </c:pt>
                <c:pt idx="38">
                  <c:v>მარ-18</c:v>
                </c:pt>
                <c:pt idx="39">
                  <c:v>აპრ-18</c:v>
                </c:pt>
                <c:pt idx="40">
                  <c:v>მაი-18</c:v>
                </c:pt>
                <c:pt idx="41">
                  <c:v>ივნ-18</c:v>
                </c:pt>
                <c:pt idx="42">
                  <c:v>ივლ-18</c:v>
                </c:pt>
                <c:pt idx="43">
                  <c:v>აგვ-18</c:v>
                </c:pt>
                <c:pt idx="44">
                  <c:v>სექ-18</c:v>
                </c:pt>
                <c:pt idx="45">
                  <c:v>ოქტ-18</c:v>
                </c:pt>
                <c:pt idx="46">
                  <c:v>ნოე-18</c:v>
                </c:pt>
                <c:pt idx="47">
                  <c:v>დეკ-18</c:v>
                </c:pt>
                <c:pt idx="48">
                  <c:v>იანვ-19</c:v>
                </c:pt>
                <c:pt idx="49">
                  <c:v>თებ-19</c:v>
                </c:pt>
                <c:pt idx="50">
                  <c:v>მარ-19</c:v>
                </c:pt>
                <c:pt idx="51">
                  <c:v>აპრ-19</c:v>
                </c:pt>
                <c:pt idx="52">
                  <c:v>მაი-19</c:v>
                </c:pt>
                <c:pt idx="53">
                  <c:v>ივნ-19</c:v>
                </c:pt>
                <c:pt idx="54">
                  <c:v>ივლ-19</c:v>
                </c:pt>
                <c:pt idx="55">
                  <c:v>აგვ-19</c:v>
                </c:pt>
                <c:pt idx="56">
                  <c:v>სექ-19</c:v>
                </c:pt>
                <c:pt idx="57">
                  <c:v>ოქტ-19</c:v>
                </c:pt>
                <c:pt idx="58">
                  <c:v>ნოე-19</c:v>
                </c:pt>
                <c:pt idx="59">
                  <c:v>დეკ-19</c:v>
                </c:pt>
                <c:pt idx="60">
                  <c:v>იანვ-20</c:v>
                </c:pt>
                <c:pt idx="61">
                  <c:v>თებ-20</c:v>
                </c:pt>
                <c:pt idx="62">
                  <c:v>მარ-20</c:v>
                </c:pt>
                <c:pt idx="63">
                  <c:v>აპრ-20</c:v>
                </c:pt>
                <c:pt idx="64">
                  <c:v>მაი-20</c:v>
                </c:pt>
                <c:pt idx="65">
                  <c:v>ივნ-20</c:v>
                </c:pt>
                <c:pt idx="66">
                  <c:v>ივლ-20</c:v>
                </c:pt>
                <c:pt idx="67">
                  <c:v>აგვ-20</c:v>
                </c:pt>
                <c:pt idx="68">
                  <c:v>სექ-20</c:v>
                </c:pt>
                <c:pt idx="69">
                  <c:v>ოქტ-20</c:v>
                </c:pt>
                <c:pt idx="70">
                  <c:v>ნოე-20</c:v>
                </c:pt>
                <c:pt idx="71">
                  <c:v>დეკ-20</c:v>
                </c:pt>
                <c:pt idx="72">
                  <c:v>იანვ-21</c:v>
                </c:pt>
                <c:pt idx="73">
                  <c:v>თებ-21</c:v>
                </c:pt>
                <c:pt idx="74">
                  <c:v>მარ-21</c:v>
                </c:pt>
                <c:pt idx="75">
                  <c:v>აპრ-21</c:v>
                </c:pt>
                <c:pt idx="76">
                  <c:v>მაი-21</c:v>
                </c:pt>
                <c:pt idx="77">
                  <c:v>ივნ-21</c:v>
                </c:pt>
                <c:pt idx="78">
                  <c:v>ივლ-21</c:v>
                </c:pt>
                <c:pt idx="79">
                  <c:v>აგვ-21</c:v>
                </c:pt>
                <c:pt idx="80">
                  <c:v>სექ-21</c:v>
                </c:pt>
                <c:pt idx="81">
                  <c:v>ოქტ-21</c:v>
                </c:pt>
                <c:pt idx="82">
                  <c:v>ნოე-21</c:v>
                </c:pt>
                <c:pt idx="83">
                  <c:v>დეკ-21</c:v>
                </c:pt>
                <c:pt idx="84">
                  <c:v>იან-22</c:v>
                </c:pt>
                <c:pt idx="85">
                  <c:v>თებ-22</c:v>
                </c:pt>
                <c:pt idx="86">
                  <c:v>მარ-22</c:v>
                </c:pt>
                <c:pt idx="87">
                  <c:v>აპრ-22</c:v>
                </c:pt>
                <c:pt idx="88">
                  <c:v>მაი-22</c:v>
                </c:pt>
                <c:pt idx="89">
                  <c:v>ივნ-22</c:v>
                </c:pt>
                <c:pt idx="90">
                  <c:v>ივლ-22</c:v>
                </c:pt>
                <c:pt idx="91">
                  <c:v>აგვ-22</c:v>
                </c:pt>
                <c:pt idx="92">
                  <c:v>სექ-22</c:v>
                </c:pt>
                <c:pt idx="93">
                  <c:v>ოქტ-22</c:v>
                </c:pt>
              </c:strCache>
            </c:strRef>
          </c:cat>
          <c:val>
            <c:numRef>
              <c:f>M_data!$BK$38:$EZ$38</c:f>
              <c:numCache>
                <c:formatCode>General</c:formatCode>
                <c:ptCount val="94"/>
                <c:pt idx="36" formatCode="0%">
                  <c:v>0.03</c:v>
                </c:pt>
                <c:pt idx="37" formatCode="0%">
                  <c:v>0.03</c:v>
                </c:pt>
                <c:pt idx="38" formatCode="0%">
                  <c:v>0.03</c:v>
                </c:pt>
                <c:pt idx="39" formatCode="0%">
                  <c:v>0.03</c:v>
                </c:pt>
                <c:pt idx="40" formatCode="0%">
                  <c:v>0.03</c:v>
                </c:pt>
                <c:pt idx="41" formatCode="0%">
                  <c:v>0.03</c:v>
                </c:pt>
                <c:pt idx="42" formatCode="0%">
                  <c:v>0.03</c:v>
                </c:pt>
                <c:pt idx="43" formatCode="0%">
                  <c:v>0.03</c:v>
                </c:pt>
                <c:pt idx="44" formatCode="0%">
                  <c:v>0.03</c:v>
                </c:pt>
                <c:pt idx="45" formatCode="0%">
                  <c:v>0.03</c:v>
                </c:pt>
                <c:pt idx="46" formatCode="0%">
                  <c:v>0.03</c:v>
                </c:pt>
                <c:pt idx="47" formatCode="0%">
                  <c:v>0.03</c:v>
                </c:pt>
                <c:pt idx="48" formatCode="0%">
                  <c:v>0.03</c:v>
                </c:pt>
                <c:pt idx="49" formatCode="0%">
                  <c:v>0.03</c:v>
                </c:pt>
                <c:pt idx="50" formatCode="0%">
                  <c:v>0.03</c:v>
                </c:pt>
                <c:pt idx="51" formatCode="0%">
                  <c:v>0.03</c:v>
                </c:pt>
                <c:pt idx="52" formatCode="0%">
                  <c:v>0.03</c:v>
                </c:pt>
                <c:pt idx="53" formatCode="0%">
                  <c:v>0.03</c:v>
                </c:pt>
                <c:pt idx="54" formatCode="0%">
                  <c:v>0.03</c:v>
                </c:pt>
                <c:pt idx="55" formatCode="0%">
                  <c:v>0.03</c:v>
                </c:pt>
                <c:pt idx="56" formatCode="0%">
                  <c:v>0.03</c:v>
                </c:pt>
                <c:pt idx="57" formatCode="0%">
                  <c:v>0.03</c:v>
                </c:pt>
                <c:pt idx="58" formatCode="0%">
                  <c:v>0.03</c:v>
                </c:pt>
                <c:pt idx="59" formatCode="0%">
                  <c:v>0.03</c:v>
                </c:pt>
                <c:pt idx="60" formatCode="0%">
                  <c:v>0.03</c:v>
                </c:pt>
                <c:pt idx="61" formatCode="0%">
                  <c:v>0.03</c:v>
                </c:pt>
                <c:pt idx="62" formatCode="0%">
                  <c:v>0.03</c:v>
                </c:pt>
                <c:pt idx="63" formatCode="0%">
                  <c:v>0.03</c:v>
                </c:pt>
                <c:pt idx="64" formatCode="0%">
                  <c:v>0.03</c:v>
                </c:pt>
                <c:pt idx="65" formatCode="0%">
                  <c:v>0.03</c:v>
                </c:pt>
                <c:pt idx="66" formatCode="0%">
                  <c:v>0.03</c:v>
                </c:pt>
                <c:pt idx="67" formatCode="0%">
                  <c:v>0.03</c:v>
                </c:pt>
                <c:pt idx="68" formatCode="0%">
                  <c:v>0.03</c:v>
                </c:pt>
                <c:pt idx="69" formatCode="0%">
                  <c:v>0.03</c:v>
                </c:pt>
                <c:pt idx="70" formatCode="0%">
                  <c:v>0.03</c:v>
                </c:pt>
                <c:pt idx="71" formatCode="0%">
                  <c:v>0.03</c:v>
                </c:pt>
                <c:pt idx="72" formatCode="0%">
                  <c:v>0.03</c:v>
                </c:pt>
                <c:pt idx="73" formatCode="0.0%">
                  <c:v>0.03</c:v>
                </c:pt>
                <c:pt idx="74" formatCode="0.0%">
                  <c:v>0.03</c:v>
                </c:pt>
                <c:pt idx="75" formatCode="0.0%">
                  <c:v>0.03</c:v>
                </c:pt>
                <c:pt idx="76" formatCode="0.0%">
                  <c:v>0.03</c:v>
                </c:pt>
                <c:pt idx="77" formatCode="0.0%">
                  <c:v>0.03</c:v>
                </c:pt>
                <c:pt idx="78" formatCode="0.0%">
                  <c:v>0.03</c:v>
                </c:pt>
                <c:pt idx="79" formatCode="0.0%">
                  <c:v>0.03</c:v>
                </c:pt>
                <c:pt idx="80" formatCode="0.0%">
                  <c:v>0.03</c:v>
                </c:pt>
                <c:pt idx="81" formatCode="0.0%">
                  <c:v>0.03</c:v>
                </c:pt>
                <c:pt idx="82" formatCode="0.0%">
                  <c:v>0.03</c:v>
                </c:pt>
                <c:pt idx="83" formatCode="0.0%">
                  <c:v>0.03</c:v>
                </c:pt>
                <c:pt idx="84" formatCode="0%">
                  <c:v>0.03</c:v>
                </c:pt>
                <c:pt idx="85" formatCode="0%">
                  <c:v>0.03</c:v>
                </c:pt>
                <c:pt idx="86" formatCode="0.0%">
                  <c:v>0.03</c:v>
                </c:pt>
                <c:pt idx="87" formatCode="0.0%">
                  <c:v>0.03</c:v>
                </c:pt>
                <c:pt idx="88" formatCode="0.0%">
                  <c:v>0.03</c:v>
                </c:pt>
                <c:pt idx="89" formatCode="0.0%">
                  <c:v>0.03</c:v>
                </c:pt>
                <c:pt idx="90" formatCode="0.0%">
                  <c:v>0.03</c:v>
                </c:pt>
                <c:pt idx="91" formatCode="0.0%">
                  <c:v>0.03</c:v>
                </c:pt>
                <c:pt idx="92" formatCode="0.0%">
                  <c:v>0.03</c:v>
                </c:pt>
                <c:pt idx="93" formatCode="0.0%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0EA-4995-916E-49190F0D4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6034256"/>
        <c:axId val="1626030096"/>
      </c:lineChart>
      <c:catAx>
        <c:axId val="162603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6030096"/>
        <c:crosses val="autoZero"/>
        <c:auto val="1"/>
        <c:lblAlgn val="ctr"/>
        <c:lblOffset val="100"/>
        <c:noMultiLvlLbl val="1"/>
      </c:catAx>
      <c:valAx>
        <c:axId val="16260300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2603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9186737598613328E-2"/>
          <c:y val="0.90495096834491395"/>
          <c:w val="0.94639973554670243"/>
          <c:h val="9.0006705896225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/>
              <a:t>ინვესტიციები %-ულად მშპ-სთან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AD28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37A-4DFF-8376-9F541DC55A86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37A-4DFF-8376-9F541DC55A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Sheet1!$D$3:$M$3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I 22</c:v>
                </c:pt>
                <c:pt idx="9">
                  <c:v>II 22</c:v>
                </c:pt>
              </c:strCache>
            </c:strRef>
          </c:cat>
          <c:val>
            <c:numRef>
              <c:f>Sheet1!$D$6:$M$6</c:f>
              <c:numCache>
                <c:formatCode>0.0%</c:formatCode>
                <c:ptCount val="10"/>
                <c:pt idx="0">
                  <c:v>0.25405821125389266</c:v>
                </c:pt>
                <c:pt idx="1">
                  <c:v>0.26294657477539646</c:v>
                </c:pt>
                <c:pt idx="2">
                  <c:v>0.30152045568764196</c:v>
                </c:pt>
                <c:pt idx="3">
                  <c:v>0.27290094699833661</c:v>
                </c:pt>
                <c:pt idx="4">
                  <c:v>0.28122932639624065</c:v>
                </c:pt>
                <c:pt idx="5">
                  <c:v>0.25298927859505826</c:v>
                </c:pt>
                <c:pt idx="6">
                  <c:v>0.238566678264306</c:v>
                </c:pt>
                <c:pt idx="7">
                  <c:v>0.2194537198212525</c:v>
                </c:pt>
                <c:pt idx="8">
                  <c:v>0.21313918315914618</c:v>
                </c:pt>
                <c:pt idx="9">
                  <c:v>0.26586185208255086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7A-4DFF-8376-9F541DC55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0"/>
        <c:axId val="131364960"/>
        <c:axId val="131365376"/>
      </c:barChart>
      <c:catAx>
        <c:axId val="13136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65376"/>
        <c:crosses val="autoZero"/>
        <c:auto val="1"/>
        <c:lblAlgn val="ctr"/>
        <c:lblOffset val="100"/>
        <c:noMultiLvlLbl val="0"/>
      </c:catAx>
      <c:valAx>
        <c:axId val="13136537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6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019866256273546E-2"/>
          <c:y val="0.10309300373194111"/>
          <c:w val="0.9486181047068869"/>
          <c:h val="0.5815868579300470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ნედლეული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9 თვე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6.4830466862658464E-3</c:v>
                </c:pt>
                <c:pt idx="1">
                  <c:v>1.54627863262135E-2</c:v>
                </c:pt>
                <c:pt idx="2">
                  <c:v>5.6568702011322337E-2</c:v>
                </c:pt>
                <c:pt idx="3">
                  <c:v>0.12231828536652872</c:v>
                </c:pt>
                <c:pt idx="4">
                  <c:v>5.3116869667650154E-2</c:v>
                </c:pt>
                <c:pt idx="5">
                  <c:v>2.6716553968264407E-2</c:v>
                </c:pt>
                <c:pt idx="6">
                  <c:v>3.1723463103358225E-2</c:v>
                </c:pt>
                <c:pt idx="7">
                  <c:v>9.8402652530183585E-2</c:v>
                </c:pt>
                <c:pt idx="8">
                  <c:v>0.11043384239271328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1-4BEE-9A59-7DB2ABEB68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ტრადიციული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9 თვე</c:v>
                </c:pt>
              </c:strCache>
            </c:strRef>
          </c:cat>
          <c:val>
            <c:numRef>
              <c:f>Sheet1!$D$2:$D$10</c:f>
              <c:numCache>
                <c:formatCode>0.0%</c:formatCode>
                <c:ptCount val="9"/>
                <c:pt idx="0">
                  <c:v>2.7122848029855939E-2</c:v>
                </c:pt>
                <c:pt idx="1">
                  <c:v>-6.1354495631422826E-2</c:v>
                </c:pt>
                <c:pt idx="2">
                  <c:v>9.7277804128515742E-3</c:v>
                </c:pt>
                <c:pt idx="3">
                  <c:v>4.7128191643931269E-2</c:v>
                </c:pt>
                <c:pt idx="4">
                  <c:v>2.8479302335659738E-2</c:v>
                </c:pt>
                <c:pt idx="5">
                  <c:v>1.2879057418726787E-2</c:v>
                </c:pt>
                <c:pt idx="6">
                  <c:v>-5.9435210039748337E-3</c:v>
                </c:pt>
                <c:pt idx="7">
                  <c:v>2.9672706814937909E-2</c:v>
                </c:pt>
                <c:pt idx="8">
                  <c:v>-3.4797185747827543E-4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01-4BEE-9A59-7DB2ABEB68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რეექსპორტი</c:v>
                </c:pt>
              </c:strCache>
            </c:strRef>
          </c:tx>
          <c:spPr>
            <a:solidFill>
              <a:srgbClr val="00B050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9 თვე</c:v>
                </c:pt>
              </c:strCache>
            </c:strRef>
          </c:cat>
          <c:val>
            <c:numRef>
              <c:f>Sheet1!$E$2:$E$10</c:f>
              <c:numCache>
                <c:formatCode>0.0%</c:formatCode>
                <c:ptCount val="9"/>
                <c:pt idx="0">
                  <c:v>-3.562085415779593E-2</c:v>
                </c:pt>
                <c:pt idx="1">
                  <c:v>-0.15483360915880831</c:v>
                </c:pt>
                <c:pt idx="2">
                  <c:v>-4.7563132135772367E-2</c:v>
                </c:pt>
                <c:pt idx="3">
                  <c:v>0.11390766389012989</c:v>
                </c:pt>
                <c:pt idx="4">
                  <c:v>0.15134148695313501</c:v>
                </c:pt>
                <c:pt idx="5">
                  <c:v>9.4804663473220432E-2</c:v>
                </c:pt>
                <c:pt idx="6">
                  <c:v>-0.14193502468103406</c:v>
                </c:pt>
                <c:pt idx="7">
                  <c:v>5.3944045173133753E-2</c:v>
                </c:pt>
                <c:pt idx="8">
                  <c:v>0.15691203948114774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01-4BEE-9A59-7DB2ABEB68F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9 თვე</c:v>
                </c:pt>
              </c:strCache>
            </c:strRef>
          </c:cat>
          <c:val>
            <c:numRef>
              <c:f>Sheet1!$F$2:$F$10</c:f>
              <c:numCache>
                <c:formatCode>0.0%</c:formatCode>
                <c:ptCount val="9"/>
                <c:pt idx="0">
                  <c:v>-1.4914262630987581E-2</c:v>
                </c:pt>
                <c:pt idx="1">
                  <c:v>-2.8860902158741132E-2</c:v>
                </c:pt>
                <c:pt idx="2">
                  <c:v>-5.8221560224938552E-2</c:v>
                </c:pt>
                <c:pt idx="3">
                  <c:v>1.3552035367902893E-2</c:v>
                </c:pt>
                <c:pt idx="4">
                  <c:v>-2.0389835562130416E-3</c:v>
                </c:pt>
                <c:pt idx="5">
                  <c:v>-1.0525998979134643E-2</c:v>
                </c:pt>
                <c:pt idx="6">
                  <c:v>-3.6195878085507811E-3</c:v>
                </c:pt>
                <c:pt idx="7">
                  <c:v>8.6832848047295755E-2</c:v>
                </c:pt>
                <c:pt idx="8">
                  <c:v>0.10706234711307708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01-4BEE-9A59-7DB2ABEB6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1021520"/>
        <c:axId val="72902868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მთლიანი ექსპორტი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5B9BD5"/>
                </a:solidFill>
              </a:ln>
              <a:effectLst/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401-4BEE-9A59-7DB2ABEB68F0}"/>
                </c:ext>
              </c:extLst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401-4BEE-9A59-7DB2ABEB68F0}"/>
                </c:ext>
              </c:extLst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401-4BEE-9A59-7DB2ABEB68F0}"/>
                </c:ext>
              </c:extLst>
            </c:dLbl>
            <c:dLbl>
              <c:idx val="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401-4BEE-9A59-7DB2ABEB68F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9 თვე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-1.6929222072661787E-2</c:v>
                </c:pt>
                <c:pt idx="1">
                  <c:v>-0.2295862206227588</c:v>
                </c:pt>
                <c:pt idx="2">
                  <c:v>-3.94882099365369E-2</c:v>
                </c:pt>
                <c:pt idx="3">
                  <c:v>0.29690617626849281</c:v>
                </c:pt>
                <c:pt idx="4">
                  <c:v>0.23089867540023179</c:v>
                </c:pt>
                <c:pt idx="5">
                  <c:v>0.12387427588107691</c:v>
                </c:pt>
                <c:pt idx="6">
                  <c:v>-0.1197746703902014</c:v>
                </c:pt>
                <c:pt idx="7">
                  <c:v>0.26885225256555101</c:v>
                </c:pt>
                <c:pt idx="8">
                  <c:v>0.37406025712946023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6401-4BEE-9A59-7DB2ABEB6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021520"/>
        <c:axId val="729028688"/>
      </c:lineChart>
      <c:catAx>
        <c:axId val="73102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28688"/>
        <c:crosses val="autoZero"/>
        <c:auto val="1"/>
        <c:lblAlgn val="ctr"/>
        <c:lblOffset val="100"/>
        <c:noMultiLvlLbl val="0"/>
      </c:catAx>
      <c:valAx>
        <c:axId val="72902868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73102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951224846894129E-2"/>
          <c:y val="0.87113589967920679"/>
          <c:w val="0.95009755030621168"/>
          <c:h val="0.10108632254301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7381792426163E-2"/>
          <c:y val="5.6065532058688611E-2"/>
          <c:w val="0.95142523641514765"/>
          <c:h val="0.6482921283110069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იმპორტი!$C$1</c:f>
              <c:strCache>
                <c:ptCount val="1"/>
                <c:pt idx="0">
                  <c:v>სამომხმარებლო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იმპორტი!$A$2:$A$10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9 თვე</c:v>
                </c:pt>
              </c:strCache>
            </c:strRef>
          </c:cat>
          <c:val>
            <c:numRef>
              <c:f>იმპორტი!$C$2:$C$10</c:f>
              <c:numCache>
                <c:formatCode>0.0%</c:formatCode>
                <c:ptCount val="9"/>
                <c:pt idx="0">
                  <c:v>2.1104277764414609E-2</c:v>
                </c:pt>
                <c:pt idx="1">
                  <c:v>-7.4807305210184694E-2</c:v>
                </c:pt>
                <c:pt idx="2">
                  <c:v>1.3191720119925495E-3</c:v>
                </c:pt>
                <c:pt idx="3">
                  <c:v>4.0322297436141935E-2</c:v>
                </c:pt>
                <c:pt idx="4">
                  <c:v>4.2683306635180218E-2</c:v>
                </c:pt>
                <c:pt idx="5">
                  <c:v>-1.1337391138071102E-2</c:v>
                </c:pt>
                <c:pt idx="6">
                  <c:v>-0.11380664492905844</c:v>
                </c:pt>
                <c:pt idx="7">
                  <c:v>5.3336532944102399E-2</c:v>
                </c:pt>
                <c:pt idx="8">
                  <c:v>8.2141565204327041E-2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5-494D-9BA5-846858C0554B}"/>
            </c:ext>
          </c:extLst>
        </c:ser>
        <c:ser>
          <c:idx val="2"/>
          <c:order val="2"/>
          <c:tx>
            <c:strRef>
              <c:f>იმპორტი!$D$1</c:f>
              <c:strCache>
                <c:ptCount val="1"/>
                <c:pt idx="0">
                  <c:v>შუალედური</c:v>
                </c:pt>
              </c:strCache>
            </c:strRef>
          </c:tx>
          <c:spPr>
            <a:solidFill>
              <a:srgbClr val="00B050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იმპორტი!$A$2:$A$10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9 თვე</c:v>
                </c:pt>
              </c:strCache>
            </c:strRef>
          </c:cat>
          <c:val>
            <c:numRef>
              <c:f>იმპორტი!$D$2:$D$10</c:f>
              <c:numCache>
                <c:formatCode>0.0%</c:formatCode>
                <c:ptCount val="9"/>
                <c:pt idx="0">
                  <c:v>4.4741660870548365E-2</c:v>
                </c:pt>
                <c:pt idx="1">
                  <c:v>-5.5568324634651896E-2</c:v>
                </c:pt>
                <c:pt idx="2">
                  <c:v>-1.5924829632125506E-2</c:v>
                </c:pt>
                <c:pt idx="3">
                  <c:v>4.5829663171799068E-2</c:v>
                </c:pt>
                <c:pt idx="4">
                  <c:v>9.9965546773001721E-2</c:v>
                </c:pt>
                <c:pt idx="5">
                  <c:v>5.6453188088787125E-2</c:v>
                </c:pt>
                <c:pt idx="6">
                  <c:v>-7.8814097611673878E-2</c:v>
                </c:pt>
                <c:pt idx="7">
                  <c:v>0.20053667234226302</c:v>
                </c:pt>
                <c:pt idx="8">
                  <c:v>0.23735921980464672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5-494D-9BA5-846858C0554B}"/>
            </c:ext>
          </c:extLst>
        </c:ser>
        <c:ser>
          <c:idx val="3"/>
          <c:order val="3"/>
          <c:tx>
            <c:strRef>
              <c:f>იმპორტი!$E$1</c:f>
              <c:strCache>
                <c:ptCount val="1"/>
                <c:pt idx="0">
                  <c:v>საინვესტიციო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იმპორტი!$A$2:$A$10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9 თვე</c:v>
                </c:pt>
              </c:strCache>
            </c:strRef>
          </c:cat>
          <c:val>
            <c:numRef>
              <c:f>იმპორტი!$E$2:$E$10</c:f>
              <c:numCache>
                <c:formatCode>0.0%</c:formatCode>
                <c:ptCount val="9"/>
                <c:pt idx="0">
                  <c:v>6.359060617223646E-3</c:v>
                </c:pt>
                <c:pt idx="1">
                  <c:v>-2.0481990029748081E-2</c:v>
                </c:pt>
                <c:pt idx="2">
                  <c:v>1.977058605032669E-2</c:v>
                </c:pt>
                <c:pt idx="3">
                  <c:v>1.1271166356162236E-2</c:v>
                </c:pt>
                <c:pt idx="4">
                  <c:v>1.9275651782485588E-2</c:v>
                </c:pt>
                <c:pt idx="5">
                  <c:v>-2.8307707186013005E-2</c:v>
                </c:pt>
                <c:pt idx="6">
                  <c:v>3.816066115169417E-2</c:v>
                </c:pt>
                <c:pt idx="7">
                  <c:v>1.3062902739453442E-4</c:v>
                </c:pt>
                <c:pt idx="8">
                  <c:v>2.386647127251804E-2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85-494D-9BA5-846858C05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3660912"/>
        <c:axId val="1053655504"/>
      </c:barChart>
      <c:lineChart>
        <c:grouping val="standard"/>
        <c:varyColors val="0"/>
        <c:ser>
          <c:idx val="0"/>
          <c:order val="0"/>
          <c:tx>
            <c:strRef>
              <c:f>იმპორტი!$B$1</c:f>
              <c:strCache>
                <c:ptCount val="1"/>
                <c:pt idx="0">
                  <c:v>მთლიანი ექსპორტი</c:v>
                </c:pt>
              </c:strCache>
            </c:strRef>
          </c:tx>
          <c:spPr>
            <a:ln w="28575" cap="rnd">
              <a:solidFill>
                <a:srgbClr val="FF9B4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FF9B45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იმპორტი!$A$2:$A$10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9 თვე</c:v>
                </c:pt>
              </c:strCache>
            </c:strRef>
          </c:cat>
          <c:val>
            <c:numRef>
              <c:f>იმპორტი!$B$2:$B$10</c:f>
              <c:numCache>
                <c:formatCode>0.0%</c:formatCode>
                <c:ptCount val="9"/>
                <c:pt idx="0">
                  <c:v>7.2204999252186486E-2</c:v>
                </c:pt>
                <c:pt idx="1">
                  <c:v>-0.15085761987458468</c:v>
                </c:pt>
                <c:pt idx="2">
                  <c:v>5.1649284301937826E-3</c:v>
                </c:pt>
                <c:pt idx="3">
                  <c:v>9.7423126964103268E-2</c:v>
                </c:pt>
                <c:pt idx="4">
                  <c:v>0.16192450519066748</c:v>
                </c:pt>
                <c:pt idx="5">
                  <c:v>1.680808976470316E-2</c:v>
                </c:pt>
                <c:pt idx="6">
                  <c:v>-0.154460081389038</c:v>
                </c:pt>
                <c:pt idx="7">
                  <c:v>0.25400383431375984</c:v>
                </c:pt>
                <c:pt idx="8">
                  <c:v>0.34336725628149201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185-494D-9BA5-846858C05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3660912"/>
        <c:axId val="1053655504"/>
      </c:lineChart>
      <c:catAx>
        <c:axId val="105366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655504"/>
        <c:crosses val="autoZero"/>
        <c:auto val="1"/>
        <c:lblAlgn val="ctr"/>
        <c:lblOffset val="100"/>
        <c:noMultiLvlLbl val="0"/>
      </c:catAx>
      <c:valAx>
        <c:axId val="1053655504"/>
        <c:scaling>
          <c:orientation val="minMax"/>
          <c:min val="-0.2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66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061241754546886E-2"/>
          <c:y val="0.88230652876498905"/>
          <c:w val="0.95974901068470941"/>
          <c:h val="0.11259660468422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329C6-03BD-416C-A098-1A085C5AC91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63861-F430-4B7C-87ED-ACBECA6E8587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300" b="1" dirty="0"/>
            <a:t>2021</a:t>
          </a:r>
          <a:endParaRPr lang="en-US" sz="1300" dirty="0"/>
        </a:p>
      </dgm:t>
    </dgm:pt>
    <dgm:pt modelId="{E1F2A57E-B2A1-408E-851D-70664B7FAFC4}" type="parTrans" cxnId="{82521052-3459-4454-84E9-C35F940FB580}">
      <dgm:prSet/>
      <dgm:spPr/>
      <dgm:t>
        <a:bodyPr/>
        <a:lstStyle/>
        <a:p>
          <a:endParaRPr lang="en-US"/>
        </a:p>
      </dgm:t>
    </dgm:pt>
    <dgm:pt modelId="{72949EE4-BECE-41EF-9C33-D5DBC4E3ADEF}" type="sibTrans" cxnId="{82521052-3459-4454-84E9-C35F940FB580}">
      <dgm:prSet/>
      <dgm:spPr/>
      <dgm:t>
        <a:bodyPr/>
        <a:lstStyle/>
        <a:p>
          <a:endParaRPr lang="en-US"/>
        </a:p>
      </dgm:t>
    </dgm:pt>
    <dgm:pt modelId="{D052467F-DC36-4DD4-A072-FD78082FB695}">
      <dgm:prSet custT="1"/>
      <dgm:spPr/>
      <dgm:t>
        <a:bodyPr/>
        <a:lstStyle/>
        <a:p>
          <a:pPr rtl="0">
            <a:spcAft>
              <a:spcPts val="1000"/>
            </a:spcAft>
          </a:pPr>
          <a:r>
            <a:rPr lang="ka-GE" sz="1300" dirty="0"/>
            <a:t>დამტკიცდა სახელმწიფო საწარმოთა კორპორაციული მართვის კოდექსი;</a:t>
          </a:r>
          <a:endParaRPr lang="en-US" sz="1300" dirty="0"/>
        </a:p>
      </dgm:t>
    </dgm:pt>
    <dgm:pt modelId="{7C32E5EC-F6D7-4659-B068-E048E056820C}" type="parTrans" cxnId="{FB545214-EF34-404C-8D69-0A1919D3D7EF}">
      <dgm:prSet/>
      <dgm:spPr/>
      <dgm:t>
        <a:bodyPr/>
        <a:lstStyle/>
        <a:p>
          <a:endParaRPr lang="en-US"/>
        </a:p>
      </dgm:t>
    </dgm:pt>
    <dgm:pt modelId="{6176E7D8-5CFC-4241-8B19-9D2ED8C8524B}" type="sibTrans" cxnId="{FB545214-EF34-404C-8D69-0A1919D3D7EF}">
      <dgm:prSet/>
      <dgm:spPr/>
      <dgm:t>
        <a:bodyPr/>
        <a:lstStyle/>
        <a:p>
          <a:endParaRPr lang="en-US"/>
        </a:p>
      </dgm:t>
    </dgm:pt>
    <dgm:pt modelId="{296B8A66-4AA4-447F-9F7F-9EC78411F7F9}">
      <dgm:prSet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300" b="1" dirty="0"/>
            <a:t>2023</a:t>
          </a:r>
          <a:endParaRPr lang="en-US" sz="1300" dirty="0"/>
        </a:p>
      </dgm:t>
    </dgm:pt>
    <dgm:pt modelId="{FEB54F7B-18A3-45A5-80CE-E4B4A8A67B62}" type="parTrans" cxnId="{353A1BE3-A02F-4D5C-8A75-13EA11DF2B69}">
      <dgm:prSet/>
      <dgm:spPr/>
      <dgm:t>
        <a:bodyPr/>
        <a:lstStyle/>
        <a:p>
          <a:endParaRPr lang="en-US"/>
        </a:p>
      </dgm:t>
    </dgm:pt>
    <dgm:pt modelId="{9508A583-7636-4880-B5BB-B3D3B74D9664}" type="sibTrans" cxnId="{353A1BE3-A02F-4D5C-8A75-13EA11DF2B69}">
      <dgm:prSet/>
      <dgm:spPr/>
      <dgm:t>
        <a:bodyPr/>
        <a:lstStyle/>
        <a:p>
          <a:endParaRPr lang="en-US"/>
        </a:p>
      </dgm:t>
    </dgm:pt>
    <dgm:pt modelId="{38F65CA6-C2D1-4FA6-90C9-4D1884B131E0}">
      <dgm:prSet custT="1"/>
      <dgm:spPr/>
      <dgm:t>
        <a:bodyPr/>
        <a:lstStyle/>
        <a:p>
          <a:pPr rtl="0">
            <a:spcAft>
              <a:spcPts val="1000"/>
            </a:spcAft>
          </a:pPr>
          <a:r>
            <a:rPr lang="ka-GE" sz="1300" dirty="0"/>
            <a:t>სახელმწიფო საწარმოთა რეფორმის პილოტირება, „სსე“-ს გარდა, დაიწყება სულ მცირე 3 </a:t>
          </a:r>
          <a:r>
            <a:rPr lang="ka-GE" sz="1300" dirty="0" smtClean="0"/>
            <a:t>საწარმოში.</a:t>
          </a:r>
          <a:endParaRPr lang="en-US" sz="1300" dirty="0"/>
        </a:p>
      </dgm:t>
    </dgm:pt>
    <dgm:pt modelId="{C146CCE0-B62C-48CD-B57E-8F3A230F9626}" type="parTrans" cxnId="{4C057D23-AB6F-43BD-84FF-B02E2E3D05DE}">
      <dgm:prSet/>
      <dgm:spPr/>
      <dgm:t>
        <a:bodyPr/>
        <a:lstStyle/>
        <a:p>
          <a:endParaRPr lang="en-US"/>
        </a:p>
      </dgm:t>
    </dgm:pt>
    <dgm:pt modelId="{1135A125-BFDE-4D6C-9837-34070C1BA5CA}" type="sibTrans" cxnId="{4C057D23-AB6F-43BD-84FF-B02E2E3D05DE}">
      <dgm:prSet/>
      <dgm:spPr/>
      <dgm:t>
        <a:bodyPr/>
        <a:lstStyle/>
        <a:p>
          <a:endParaRPr lang="en-US"/>
        </a:p>
      </dgm:t>
    </dgm:pt>
    <dgm:pt modelId="{4C27F6DE-8F3E-4F09-A471-2C17C04C359C}">
      <dgm:prSet custT="1"/>
      <dgm:spPr/>
      <dgm:t>
        <a:bodyPr/>
        <a:lstStyle/>
        <a:p>
          <a:pPr rtl="0">
            <a:spcAft>
              <a:spcPts val="1000"/>
            </a:spcAft>
          </a:pPr>
          <a:r>
            <a:rPr lang="ka-GE" sz="1300" dirty="0"/>
            <a:t>საქართველოს კანონმდებლობაში განისაზღვრება ტერმინი „სახელმწიფო საწარმო“. საკანონმდებლო ინიციატივის პაკეტი წარედგინება საქართველოს პარლამენტს 2023 </a:t>
          </a:r>
          <a:r>
            <a:rPr lang="ka-GE" sz="1300" dirty="0" smtClean="0"/>
            <a:t>წელს;</a:t>
          </a:r>
          <a:endParaRPr lang="en-US" sz="1300" dirty="0"/>
        </a:p>
      </dgm:t>
    </dgm:pt>
    <dgm:pt modelId="{B938CA39-82BA-4340-B359-D7F91E41F2FF}" type="parTrans" cxnId="{C688403E-AEDB-47EB-8492-5F635EBC0158}">
      <dgm:prSet/>
      <dgm:spPr/>
      <dgm:t>
        <a:bodyPr/>
        <a:lstStyle/>
        <a:p>
          <a:endParaRPr lang="en-US"/>
        </a:p>
      </dgm:t>
    </dgm:pt>
    <dgm:pt modelId="{1BBFFE64-1223-4FAB-A727-43A5DBCE05D6}" type="sibTrans" cxnId="{C688403E-AEDB-47EB-8492-5F635EBC0158}">
      <dgm:prSet/>
      <dgm:spPr/>
      <dgm:t>
        <a:bodyPr/>
        <a:lstStyle/>
        <a:p>
          <a:endParaRPr lang="en-US"/>
        </a:p>
      </dgm:t>
    </dgm:pt>
    <dgm:pt modelId="{FFA46480-AEC6-4143-8CED-B54985FC930B}">
      <dgm:prSet custT="1"/>
      <dgm:spPr/>
      <dgm:t>
        <a:bodyPr/>
        <a:lstStyle/>
        <a:p>
          <a:pPr rtl="0">
            <a:spcAft>
              <a:spcPts val="1000"/>
            </a:spcAft>
          </a:pPr>
          <a:r>
            <a:rPr lang="ka-GE" sz="1300" dirty="0"/>
            <a:t>სსე-ში დაინიშნა კოდექსის კრიტერიუმებით განსაზღვრული დამოუკიდებელი სამეთვალყურეო საბჭო;</a:t>
          </a:r>
          <a:endParaRPr lang="en-US" sz="1300" dirty="0"/>
        </a:p>
      </dgm:t>
    </dgm:pt>
    <dgm:pt modelId="{F47A4B81-89CA-4FC2-B737-6D4423916616}" type="parTrans" cxnId="{A6A99DDF-F1D1-47F6-86F6-7F342CFBF321}">
      <dgm:prSet/>
      <dgm:spPr/>
      <dgm:t>
        <a:bodyPr/>
        <a:lstStyle/>
        <a:p>
          <a:endParaRPr lang="en-US"/>
        </a:p>
      </dgm:t>
    </dgm:pt>
    <dgm:pt modelId="{5E80F0E8-428D-4523-A714-6AA3E6142A64}" type="sibTrans" cxnId="{A6A99DDF-F1D1-47F6-86F6-7F342CFBF321}">
      <dgm:prSet/>
      <dgm:spPr/>
      <dgm:t>
        <a:bodyPr/>
        <a:lstStyle/>
        <a:p>
          <a:endParaRPr lang="en-US"/>
        </a:p>
      </dgm:t>
    </dgm:pt>
    <dgm:pt modelId="{6B240F3A-622A-46AB-B50C-17FCA723CF1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300" b="1" dirty="0"/>
            <a:t>2022</a:t>
          </a:r>
          <a:endParaRPr lang="en-US" sz="1300" dirty="0"/>
        </a:p>
      </dgm:t>
    </dgm:pt>
    <dgm:pt modelId="{8F0C7F4B-3CA6-45EC-B151-F8E29601440F}" type="parTrans" cxnId="{D89A6B69-9191-4E8B-B1CD-DCDF2EE80A66}">
      <dgm:prSet/>
      <dgm:spPr/>
      <dgm:t>
        <a:bodyPr/>
        <a:lstStyle/>
        <a:p>
          <a:endParaRPr lang="en-US"/>
        </a:p>
      </dgm:t>
    </dgm:pt>
    <dgm:pt modelId="{FC50009F-DD74-4292-B319-098D3011525A}" type="sibTrans" cxnId="{D89A6B69-9191-4E8B-B1CD-DCDF2EE80A66}">
      <dgm:prSet/>
      <dgm:spPr/>
      <dgm:t>
        <a:bodyPr/>
        <a:lstStyle/>
        <a:p>
          <a:endParaRPr lang="en-US"/>
        </a:p>
      </dgm:t>
    </dgm:pt>
    <dgm:pt modelId="{C73D4CE2-6C8D-4856-B8FA-2D2BAD439C20}">
      <dgm:prSet custT="1"/>
      <dgm:spPr/>
      <dgm:t>
        <a:bodyPr/>
        <a:lstStyle/>
        <a:p>
          <a:pPr rtl="0">
            <a:spcAft>
              <a:spcPts val="1000"/>
            </a:spcAft>
          </a:pPr>
          <a:r>
            <a:rPr lang="ka-GE" sz="1300" dirty="0"/>
            <a:t>ფინანსთა სამინისტრო განისაზღვრა სახელმწიფო საწარმოთა ფინანსურ ზედამხედველად, რომლის ფარგლებშიც დაინერგა კორპორაციული განზრახვის განაცხადის (კგგ) ინსტრუმენტი;</a:t>
          </a:r>
          <a:endParaRPr lang="en-US" sz="1300" dirty="0"/>
        </a:p>
      </dgm:t>
    </dgm:pt>
    <dgm:pt modelId="{9116D143-1B98-4FCE-BA32-CD107C263693}" type="parTrans" cxnId="{E922BEFF-113D-4276-B5FA-4FE28BCBAAEE}">
      <dgm:prSet/>
      <dgm:spPr/>
      <dgm:t>
        <a:bodyPr/>
        <a:lstStyle/>
        <a:p>
          <a:endParaRPr lang="en-US"/>
        </a:p>
      </dgm:t>
    </dgm:pt>
    <dgm:pt modelId="{25CC2E1F-7C8E-4B30-83BA-43E432430F98}" type="sibTrans" cxnId="{E922BEFF-113D-4276-B5FA-4FE28BCBAAEE}">
      <dgm:prSet/>
      <dgm:spPr/>
      <dgm:t>
        <a:bodyPr/>
        <a:lstStyle/>
        <a:p>
          <a:endParaRPr lang="en-US"/>
        </a:p>
      </dgm:t>
    </dgm:pt>
    <dgm:pt modelId="{9A807F7D-8261-4268-A021-2C61B8BAC569}">
      <dgm:prSet custT="1"/>
      <dgm:spPr/>
      <dgm:t>
        <a:bodyPr/>
        <a:lstStyle/>
        <a:p>
          <a:pPr rtl="0">
            <a:spcAft>
              <a:spcPts val="1000"/>
            </a:spcAft>
          </a:pPr>
          <a:r>
            <a:rPr lang="ka-GE" sz="1300" dirty="0"/>
            <a:t>საჯარო კონსულტაციების გამართვის მიზნით, გამოქვეყნდა სტრატეგიის პროექტი. სტრატეგია დამტკიცდება 2022 წლის დეკემბერში.</a:t>
          </a:r>
          <a:endParaRPr lang="en-US" sz="1300" dirty="0"/>
        </a:p>
      </dgm:t>
    </dgm:pt>
    <dgm:pt modelId="{DC527A6D-41D4-469E-924C-01493FD9D3CC}" type="parTrans" cxnId="{2617742A-6DA0-4BD2-879A-F7AC2E154925}">
      <dgm:prSet/>
      <dgm:spPr/>
      <dgm:t>
        <a:bodyPr/>
        <a:lstStyle/>
        <a:p>
          <a:endParaRPr lang="en-US"/>
        </a:p>
      </dgm:t>
    </dgm:pt>
    <dgm:pt modelId="{517FB236-F32D-4354-9831-86FA382872DC}" type="sibTrans" cxnId="{2617742A-6DA0-4BD2-879A-F7AC2E154925}">
      <dgm:prSet/>
      <dgm:spPr/>
      <dgm:t>
        <a:bodyPr/>
        <a:lstStyle/>
        <a:p>
          <a:endParaRPr lang="en-US"/>
        </a:p>
      </dgm:t>
    </dgm:pt>
    <dgm:pt modelId="{CD57848D-EC7E-4F21-9850-0593F2525972}">
      <dgm:prSet custT="1"/>
      <dgm:spPr/>
      <dgm:t>
        <a:bodyPr/>
        <a:lstStyle/>
        <a:p>
          <a:pPr rtl="0">
            <a:spcAft>
              <a:spcPts val="1000"/>
            </a:spcAft>
          </a:pPr>
          <a:r>
            <a:rPr lang="ka-GE" sz="1300" dirty="0" smtClean="0"/>
            <a:t>სსფ-ის </a:t>
          </a:r>
          <a:r>
            <a:rPr lang="ka-GE" sz="1300" dirty="0"/>
            <a:t>ტექნიკური მხარდაჭერით მომზადდა სახელმწიფო საწარმოთა რეფორმის სტრატეგია.</a:t>
          </a:r>
          <a:endParaRPr lang="en-US" sz="1300" dirty="0"/>
        </a:p>
      </dgm:t>
    </dgm:pt>
    <dgm:pt modelId="{633F628D-4DDF-4F21-810F-F03F966F8E77}" type="parTrans" cxnId="{25617841-B1E6-49D5-9CB3-4A08FE100B23}">
      <dgm:prSet/>
      <dgm:spPr/>
      <dgm:t>
        <a:bodyPr/>
        <a:lstStyle/>
        <a:p>
          <a:endParaRPr lang="en-US"/>
        </a:p>
      </dgm:t>
    </dgm:pt>
    <dgm:pt modelId="{2A9D78D8-2F38-47C5-BEB5-DFC85265614F}" type="sibTrans" cxnId="{25617841-B1E6-49D5-9CB3-4A08FE100B23}">
      <dgm:prSet/>
      <dgm:spPr/>
      <dgm:t>
        <a:bodyPr/>
        <a:lstStyle/>
        <a:p>
          <a:endParaRPr lang="en-US"/>
        </a:p>
      </dgm:t>
    </dgm:pt>
    <dgm:pt modelId="{2429A6A6-2886-4C3D-9184-AA6C87299F1D}" type="pres">
      <dgm:prSet presAssocID="{C42329C6-03BD-416C-A098-1A085C5AC9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CCBEE-BE7F-4DD0-922D-39BFBA5EAB62}" type="pres">
      <dgm:prSet presAssocID="{31A63861-F430-4B7C-87ED-ACBECA6E8587}" presName="composite" presStyleCnt="0"/>
      <dgm:spPr/>
    </dgm:pt>
    <dgm:pt modelId="{6710D31D-F1EA-4D66-B2BA-150EFE6E9C08}" type="pres">
      <dgm:prSet presAssocID="{31A63861-F430-4B7C-87ED-ACBECA6E8587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1303E-4344-42ED-AC61-3F1EF6E80C8F}" type="pres">
      <dgm:prSet presAssocID="{31A63861-F430-4B7C-87ED-ACBECA6E8587}" presName="descendantText" presStyleLbl="alignAcc1" presStyleIdx="0" presStyleCnt="3" custScaleY="94808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71232-5A5E-4622-9225-74D595D09166}" type="pres">
      <dgm:prSet presAssocID="{72949EE4-BECE-41EF-9C33-D5DBC4E3ADEF}" presName="sp" presStyleCnt="0"/>
      <dgm:spPr/>
    </dgm:pt>
    <dgm:pt modelId="{88231883-CCCB-4A72-B92B-88AE5FD33305}" type="pres">
      <dgm:prSet presAssocID="{6B240F3A-622A-46AB-B50C-17FCA723CF13}" presName="composite" presStyleCnt="0"/>
      <dgm:spPr/>
    </dgm:pt>
    <dgm:pt modelId="{72674F29-11F4-4790-9CB0-201F66679194}" type="pres">
      <dgm:prSet presAssocID="{6B240F3A-622A-46AB-B50C-17FCA723CF13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E5F87-ABAA-4938-9E22-50781FADD367}" type="pres">
      <dgm:prSet presAssocID="{6B240F3A-622A-46AB-B50C-17FCA723CF1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C0474-AAE4-420D-A610-53056C54A42C}" type="pres">
      <dgm:prSet presAssocID="{FC50009F-DD74-4292-B319-098D3011525A}" presName="sp" presStyleCnt="0"/>
      <dgm:spPr/>
    </dgm:pt>
    <dgm:pt modelId="{27B7A2AA-C6B1-4314-9360-8C34D724D3C6}" type="pres">
      <dgm:prSet presAssocID="{296B8A66-4AA4-447F-9F7F-9EC78411F7F9}" presName="composite" presStyleCnt="0"/>
      <dgm:spPr/>
    </dgm:pt>
    <dgm:pt modelId="{9D4C2419-2D84-4BD0-89DC-8DAF9FC2EE69}" type="pres">
      <dgm:prSet presAssocID="{296B8A66-4AA4-447F-9F7F-9EC78411F7F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B618-D869-44C0-B9DD-A4001FD9AF7C}" type="pres">
      <dgm:prSet presAssocID="{296B8A66-4AA4-447F-9F7F-9EC78411F7F9}" presName="descendantText" presStyleLbl="alignAcc1" presStyleIdx="2" presStyleCnt="3" custScaleY="98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D291AA-C47B-4D69-ABAE-88E060DD21DB}" type="presOf" srcId="{31A63861-F430-4B7C-87ED-ACBECA6E8587}" destId="{6710D31D-F1EA-4D66-B2BA-150EFE6E9C08}" srcOrd="0" destOrd="0" presId="urn:microsoft.com/office/officeart/2005/8/layout/chevron2"/>
    <dgm:cxn modelId="{176699AB-DC2E-4E5F-A9C1-879310B91A7A}" type="presOf" srcId="{FFA46480-AEC6-4143-8CED-B54985FC930B}" destId="{8171303E-4344-42ED-AC61-3F1EF6E80C8F}" srcOrd="0" destOrd="1" presId="urn:microsoft.com/office/officeart/2005/8/layout/chevron2"/>
    <dgm:cxn modelId="{25617841-B1E6-49D5-9CB3-4A08FE100B23}" srcId="{31A63861-F430-4B7C-87ED-ACBECA6E8587}" destId="{CD57848D-EC7E-4F21-9850-0593F2525972}" srcOrd="2" destOrd="0" parTransId="{633F628D-4DDF-4F21-810F-F03F966F8E77}" sibTransId="{2A9D78D8-2F38-47C5-BEB5-DFC85265614F}"/>
    <dgm:cxn modelId="{8479357C-FE3C-4444-AB7A-1EB49459DA8C}" type="presOf" srcId="{9A807F7D-8261-4268-A021-2C61B8BAC569}" destId="{23AE5F87-ABAA-4938-9E22-50781FADD367}" srcOrd="0" destOrd="1" presId="urn:microsoft.com/office/officeart/2005/8/layout/chevron2"/>
    <dgm:cxn modelId="{60EEF006-D014-407F-9287-3AC8557A4C88}" type="presOf" srcId="{6B240F3A-622A-46AB-B50C-17FCA723CF13}" destId="{72674F29-11F4-4790-9CB0-201F66679194}" srcOrd="0" destOrd="0" presId="urn:microsoft.com/office/officeart/2005/8/layout/chevron2"/>
    <dgm:cxn modelId="{389533DF-0507-41F2-8AD3-3BD1C08DB15F}" type="presOf" srcId="{CD57848D-EC7E-4F21-9850-0593F2525972}" destId="{8171303E-4344-42ED-AC61-3F1EF6E80C8F}" srcOrd="0" destOrd="2" presId="urn:microsoft.com/office/officeart/2005/8/layout/chevron2"/>
    <dgm:cxn modelId="{C688403E-AEDB-47EB-8492-5F635EBC0158}" srcId="{296B8A66-4AA4-447F-9F7F-9EC78411F7F9}" destId="{4C27F6DE-8F3E-4F09-A471-2C17C04C359C}" srcOrd="0" destOrd="0" parTransId="{B938CA39-82BA-4340-B359-D7F91E41F2FF}" sibTransId="{1BBFFE64-1223-4FAB-A727-43A5DBCE05D6}"/>
    <dgm:cxn modelId="{4C057D23-AB6F-43BD-84FF-B02E2E3D05DE}" srcId="{296B8A66-4AA4-447F-9F7F-9EC78411F7F9}" destId="{38F65CA6-C2D1-4FA6-90C9-4D1884B131E0}" srcOrd="1" destOrd="0" parTransId="{C146CCE0-B62C-48CD-B57E-8F3A230F9626}" sibTransId="{1135A125-BFDE-4D6C-9837-34070C1BA5CA}"/>
    <dgm:cxn modelId="{FC64C686-DAA4-49FB-972A-C587AB7B9253}" type="presOf" srcId="{4C27F6DE-8F3E-4F09-A471-2C17C04C359C}" destId="{17E3B618-D869-44C0-B9DD-A4001FD9AF7C}" srcOrd="0" destOrd="0" presId="urn:microsoft.com/office/officeart/2005/8/layout/chevron2"/>
    <dgm:cxn modelId="{997C7825-1613-4D1E-9C3E-BED5CE732F22}" type="presOf" srcId="{C42329C6-03BD-416C-A098-1A085C5AC912}" destId="{2429A6A6-2886-4C3D-9184-AA6C87299F1D}" srcOrd="0" destOrd="0" presId="urn:microsoft.com/office/officeart/2005/8/layout/chevron2"/>
    <dgm:cxn modelId="{1A366D91-F5C7-4521-99BF-0D0B0DAE26B5}" type="presOf" srcId="{D052467F-DC36-4DD4-A072-FD78082FB695}" destId="{8171303E-4344-42ED-AC61-3F1EF6E80C8F}" srcOrd="0" destOrd="0" presId="urn:microsoft.com/office/officeart/2005/8/layout/chevron2"/>
    <dgm:cxn modelId="{B913A09B-9B46-438E-9338-A039BC111F34}" type="presOf" srcId="{296B8A66-4AA4-447F-9F7F-9EC78411F7F9}" destId="{9D4C2419-2D84-4BD0-89DC-8DAF9FC2EE69}" srcOrd="0" destOrd="0" presId="urn:microsoft.com/office/officeart/2005/8/layout/chevron2"/>
    <dgm:cxn modelId="{353A1BE3-A02F-4D5C-8A75-13EA11DF2B69}" srcId="{C42329C6-03BD-416C-A098-1A085C5AC912}" destId="{296B8A66-4AA4-447F-9F7F-9EC78411F7F9}" srcOrd="2" destOrd="0" parTransId="{FEB54F7B-18A3-45A5-80CE-E4B4A8A67B62}" sibTransId="{9508A583-7636-4880-B5BB-B3D3B74D9664}"/>
    <dgm:cxn modelId="{82521052-3459-4454-84E9-C35F940FB580}" srcId="{C42329C6-03BD-416C-A098-1A085C5AC912}" destId="{31A63861-F430-4B7C-87ED-ACBECA6E8587}" srcOrd="0" destOrd="0" parTransId="{E1F2A57E-B2A1-408E-851D-70664B7FAFC4}" sibTransId="{72949EE4-BECE-41EF-9C33-D5DBC4E3ADEF}"/>
    <dgm:cxn modelId="{D89A6B69-9191-4E8B-B1CD-DCDF2EE80A66}" srcId="{C42329C6-03BD-416C-A098-1A085C5AC912}" destId="{6B240F3A-622A-46AB-B50C-17FCA723CF13}" srcOrd="1" destOrd="0" parTransId="{8F0C7F4B-3CA6-45EC-B151-F8E29601440F}" sibTransId="{FC50009F-DD74-4292-B319-098D3011525A}"/>
    <dgm:cxn modelId="{2617742A-6DA0-4BD2-879A-F7AC2E154925}" srcId="{6B240F3A-622A-46AB-B50C-17FCA723CF13}" destId="{9A807F7D-8261-4268-A021-2C61B8BAC569}" srcOrd="1" destOrd="0" parTransId="{DC527A6D-41D4-469E-924C-01493FD9D3CC}" sibTransId="{517FB236-F32D-4354-9831-86FA382872DC}"/>
    <dgm:cxn modelId="{BF63127B-5CA7-434E-B4B3-9EA4B002E256}" type="presOf" srcId="{C73D4CE2-6C8D-4856-B8FA-2D2BAD439C20}" destId="{23AE5F87-ABAA-4938-9E22-50781FADD367}" srcOrd="0" destOrd="0" presId="urn:microsoft.com/office/officeart/2005/8/layout/chevron2"/>
    <dgm:cxn modelId="{A6A99DDF-F1D1-47F6-86F6-7F342CFBF321}" srcId="{31A63861-F430-4B7C-87ED-ACBECA6E8587}" destId="{FFA46480-AEC6-4143-8CED-B54985FC930B}" srcOrd="1" destOrd="0" parTransId="{F47A4B81-89CA-4FC2-B737-6D4423916616}" sibTransId="{5E80F0E8-428D-4523-A714-6AA3E6142A64}"/>
    <dgm:cxn modelId="{FDFB3B08-D910-4F5F-8E02-5E200526A1D9}" type="presOf" srcId="{38F65CA6-C2D1-4FA6-90C9-4D1884B131E0}" destId="{17E3B618-D869-44C0-B9DD-A4001FD9AF7C}" srcOrd="0" destOrd="1" presId="urn:microsoft.com/office/officeart/2005/8/layout/chevron2"/>
    <dgm:cxn modelId="{FB545214-EF34-404C-8D69-0A1919D3D7EF}" srcId="{31A63861-F430-4B7C-87ED-ACBECA6E8587}" destId="{D052467F-DC36-4DD4-A072-FD78082FB695}" srcOrd="0" destOrd="0" parTransId="{7C32E5EC-F6D7-4659-B068-E048E056820C}" sibTransId="{6176E7D8-5CFC-4241-8B19-9D2ED8C8524B}"/>
    <dgm:cxn modelId="{E922BEFF-113D-4276-B5FA-4FE28BCBAAEE}" srcId="{6B240F3A-622A-46AB-B50C-17FCA723CF13}" destId="{C73D4CE2-6C8D-4856-B8FA-2D2BAD439C20}" srcOrd="0" destOrd="0" parTransId="{9116D143-1B98-4FCE-BA32-CD107C263693}" sibTransId="{25CC2E1F-7C8E-4B30-83BA-43E432430F98}"/>
    <dgm:cxn modelId="{A2BCC26D-0EBB-4AD6-9512-B1416C841AD4}" type="presParOf" srcId="{2429A6A6-2886-4C3D-9184-AA6C87299F1D}" destId="{FDBCCBEE-BE7F-4DD0-922D-39BFBA5EAB62}" srcOrd="0" destOrd="0" presId="urn:microsoft.com/office/officeart/2005/8/layout/chevron2"/>
    <dgm:cxn modelId="{10BAF5F4-E7A4-4CFF-9C48-59DE6BF3B13B}" type="presParOf" srcId="{FDBCCBEE-BE7F-4DD0-922D-39BFBA5EAB62}" destId="{6710D31D-F1EA-4D66-B2BA-150EFE6E9C08}" srcOrd="0" destOrd="0" presId="urn:microsoft.com/office/officeart/2005/8/layout/chevron2"/>
    <dgm:cxn modelId="{3A40A721-B6CA-41BC-8367-D44F06DB86C1}" type="presParOf" srcId="{FDBCCBEE-BE7F-4DD0-922D-39BFBA5EAB62}" destId="{8171303E-4344-42ED-AC61-3F1EF6E80C8F}" srcOrd="1" destOrd="0" presId="urn:microsoft.com/office/officeart/2005/8/layout/chevron2"/>
    <dgm:cxn modelId="{A35D6B55-50FF-4202-BD9F-DA318AFE99F6}" type="presParOf" srcId="{2429A6A6-2886-4C3D-9184-AA6C87299F1D}" destId="{5E571232-5A5E-4622-9225-74D595D09166}" srcOrd="1" destOrd="0" presId="urn:microsoft.com/office/officeart/2005/8/layout/chevron2"/>
    <dgm:cxn modelId="{5D0DC58D-D1FD-4811-AB46-60291A384003}" type="presParOf" srcId="{2429A6A6-2886-4C3D-9184-AA6C87299F1D}" destId="{88231883-CCCB-4A72-B92B-88AE5FD33305}" srcOrd="2" destOrd="0" presId="urn:microsoft.com/office/officeart/2005/8/layout/chevron2"/>
    <dgm:cxn modelId="{09A2579D-6EF9-431B-B4D4-1C2DF4FF6377}" type="presParOf" srcId="{88231883-CCCB-4A72-B92B-88AE5FD33305}" destId="{72674F29-11F4-4790-9CB0-201F66679194}" srcOrd="0" destOrd="0" presId="urn:microsoft.com/office/officeart/2005/8/layout/chevron2"/>
    <dgm:cxn modelId="{580AAE6F-EDDE-47AA-98A7-C4D8E01DA9F2}" type="presParOf" srcId="{88231883-CCCB-4A72-B92B-88AE5FD33305}" destId="{23AE5F87-ABAA-4938-9E22-50781FADD367}" srcOrd="1" destOrd="0" presId="urn:microsoft.com/office/officeart/2005/8/layout/chevron2"/>
    <dgm:cxn modelId="{FAFD80C5-D34E-407A-BA58-47F74A20BD0D}" type="presParOf" srcId="{2429A6A6-2886-4C3D-9184-AA6C87299F1D}" destId="{2A2C0474-AAE4-420D-A610-53056C54A42C}" srcOrd="3" destOrd="0" presId="urn:microsoft.com/office/officeart/2005/8/layout/chevron2"/>
    <dgm:cxn modelId="{120C775B-AF98-4BB8-ADF1-314DDE18B112}" type="presParOf" srcId="{2429A6A6-2886-4C3D-9184-AA6C87299F1D}" destId="{27B7A2AA-C6B1-4314-9360-8C34D724D3C6}" srcOrd="4" destOrd="0" presId="urn:microsoft.com/office/officeart/2005/8/layout/chevron2"/>
    <dgm:cxn modelId="{ED9773E5-A4A0-4342-8C33-5F7C23D53375}" type="presParOf" srcId="{27B7A2AA-C6B1-4314-9360-8C34D724D3C6}" destId="{9D4C2419-2D84-4BD0-89DC-8DAF9FC2EE69}" srcOrd="0" destOrd="0" presId="urn:microsoft.com/office/officeart/2005/8/layout/chevron2"/>
    <dgm:cxn modelId="{0D70ED04-DCFE-4016-ABD7-C582E36E6DB8}" type="presParOf" srcId="{27B7A2AA-C6B1-4314-9360-8C34D724D3C6}" destId="{17E3B618-D869-44C0-B9DD-A4001FD9AF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329C6-03BD-416C-A098-1A085C5AC91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63861-F430-4B7C-87ED-ACBECA6E8587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300" b="1" dirty="0"/>
            <a:t>2021</a:t>
          </a:r>
          <a:endParaRPr lang="en-US" sz="1300" dirty="0"/>
        </a:p>
      </dgm:t>
    </dgm:pt>
    <dgm:pt modelId="{E1F2A57E-B2A1-408E-851D-70664B7FAFC4}" type="parTrans" cxnId="{82521052-3459-4454-84E9-C35F940FB580}">
      <dgm:prSet/>
      <dgm:spPr/>
      <dgm:t>
        <a:bodyPr/>
        <a:lstStyle/>
        <a:p>
          <a:endParaRPr lang="en-US"/>
        </a:p>
      </dgm:t>
    </dgm:pt>
    <dgm:pt modelId="{72949EE4-BECE-41EF-9C33-D5DBC4E3ADEF}" type="sibTrans" cxnId="{82521052-3459-4454-84E9-C35F940FB580}">
      <dgm:prSet/>
      <dgm:spPr/>
      <dgm:t>
        <a:bodyPr/>
        <a:lstStyle/>
        <a:p>
          <a:endParaRPr lang="en-US"/>
        </a:p>
      </dgm:t>
    </dgm:pt>
    <dgm:pt modelId="{D052467F-DC36-4DD4-A072-FD78082FB695}">
      <dgm:prSet custT="1"/>
      <dgm:spPr/>
      <dgm:t>
        <a:bodyPr/>
        <a:lstStyle/>
        <a:p>
          <a:pPr rtl="0">
            <a:spcAft>
              <a:spcPts val="1000"/>
            </a:spcAft>
          </a:pPr>
          <a:r>
            <a:rPr lang="en-US" sz="1300" dirty="0" smtClean="0"/>
            <a:t>IMF-</a:t>
          </a:r>
          <a:r>
            <a:rPr lang="ka-GE" sz="1300" dirty="0" smtClean="0"/>
            <a:t>თან და </a:t>
          </a:r>
          <a:r>
            <a:rPr lang="en-US" sz="1300" dirty="0" smtClean="0"/>
            <a:t>USAID</a:t>
          </a:r>
          <a:r>
            <a:rPr lang="ka-GE" sz="1300" dirty="0" smtClean="0"/>
            <a:t>-თან ერთად დაიწყო დღგ-ის და საშემოსავლო გადასახადში არსებული შეღავათების შესწავლის პროცესი.</a:t>
          </a:r>
          <a:endParaRPr lang="en-US" sz="1300" dirty="0"/>
        </a:p>
      </dgm:t>
    </dgm:pt>
    <dgm:pt modelId="{7C32E5EC-F6D7-4659-B068-E048E056820C}" type="parTrans" cxnId="{FB545214-EF34-404C-8D69-0A1919D3D7EF}">
      <dgm:prSet/>
      <dgm:spPr/>
      <dgm:t>
        <a:bodyPr/>
        <a:lstStyle/>
        <a:p>
          <a:endParaRPr lang="en-US"/>
        </a:p>
      </dgm:t>
    </dgm:pt>
    <dgm:pt modelId="{6176E7D8-5CFC-4241-8B19-9D2ED8C8524B}" type="sibTrans" cxnId="{FB545214-EF34-404C-8D69-0A1919D3D7EF}">
      <dgm:prSet/>
      <dgm:spPr/>
      <dgm:t>
        <a:bodyPr/>
        <a:lstStyle/>
        <a:p>
          <a:endParaRPr lang="en-US"/>
        </a:p>
      </dgm:t>
    </dgm:pt>
    <dgm:pt modelId="{296B8A66-4AA4-447F-9F7F-9EC78411F7F9}">
      <dgm:prSet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300" b="1" dirty="0"/>
            <a:t>2023</a:t>
          </a:r>
          <a:endParaRPr lang="en-US" sz="1300" dirty="0"/>
        </a:p>
      </dgm:t>
    </dgm:pt>
    <dgm:pt modelId="{FEB54F7B-18A3-45A5-80CE-E4B4A8A67B62}" type="parTrans" cxnId="{353A1BE3-A02F-4D5C-8A75-13EA11DF2B69}">
      <dgm:prSet/>
      <dgm:spPr/>
      <dgm:t>
        <a:bodyPr/>
        <a:lstStyle/>
        <a:p>
          <a:endParaRPr lang="en-US"/>
        </a:p>
      </dgm:t>
    </dgm:pt>
    <dgm:pt modelId="{9508A583-7636-4880-B5BB-B3D3B74D9664}" type="sibTrans" cxnId="{353A1BE3-A02F-4D5C-8A75-13EA11DF2B69}">
      <dgm:prSet/>
      <dgm:spPr/>
      <dgm:t>
        <a:bodyPr/>
        <a:lstStyle/>
        <a:p>
          <a:endParaRPr lang="en-US"/>
        </a:p>
      </dgm:t>
    </dgm:pt>
    <dgm:pt modelId="{4C27F6DE-8F3E-4F09-A471-2C17C04C359C}">
      <dgm:prSet custT="1"/>
      <dgm:spPr/>
      <dgm:t>
        <a:bodyPr/>
        <a:lstStyle/>
        <a:p>
          <a:pPr rtl="0">
            <a:spcAft>
              <a:spcPts val="1000"/>
            </a:spcAft>
          </a:pPr>
          <a:r>
            <a:rPr lang="ka-GE" sz="1300" dirty="0" smtClean="0"/>
            <a:t>განხორციელდება ყველაზე მსხვილი საგადასახადო დანახარჯების ხარჯ-სარგებლიანობის ანალიზი.</a:t>
          </a:r>
          <a:endParaRPr lang="en-US" sz="1300" dirty="0"/>
        </a:p>
      </dgm:t>
    </dgm:pt>
    <dgm:pt modelId="{B938CA39-82BA-4340-B359-D7F91E41F2FF}" type="parTrans" cxnId="{C688403E-AEDB-47EB-8492-5F635EBC0158}">
      <dgm:prSet/>
      <dgm:spPr/>
      <dgm:t>
        <a:bodyPr/>
        <a:lstStyle/>
        <a:p>
          <a:endParaRPr lang="en-US"/>
        </a:p>
      </dgm:t>
    </dgm:pt>
    <dgm:pt modelId="{1BBFFE64-1223-4FAB-A727-43A5DBCE05D6}" type="sibTrans" cxnId="{C688403E-AEDB-47EB-8492-5F635EBC0158}">
      <dgm:prSet/>
      <dgm:spPr/>
      <dgm:t>
        <a:bodyPr/>
        <a:lstStyle/>
        <a:p>
          <a:endParaRPr lang="en-US"/>
        </a:p>
      </dgm:t>
    </dgm:pt>
    <dgm:pt modelId="{6B240F3A-622A-46AB-B50C-17FCA723CF1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300" b="1" dirty="0"/>
            <a:t>2022</a:t>
          </a:r>
          <a:endParaRPr lang="en-US" sz="1300" dirty="0"/>
        </a:p>
      </dgm:t>
    </dgm:pt>
    <dgm:pt modelId="{8F0C7F4B-3CA6-45EC-B151-F8E29601440F}" type="parTrans" cxnId="{D89A6B69-9191-4E8B-B1CD-DCDF2EE80A66}">
      <dgm:prSet/>
      <dgm:spPr/>
      <dgm:t>
        <a:bodyPr/>
        <a:lstStyle/>
        <a:p>
          <a:endParaRPr lang="en-US"/>
        </a:p>
      </dgm:t>
    </dgm:pt>
    <dgm:pt modelId="{FC50009F-DD74-4292-B319-098D3011525A}" type="sibTrans" cxnId="{D89A6B69-9191-4E8B-B1CD-DCDF2EE80A66}">
      <dgm:prSet/>
      <dgm:spPr/>
      <dgm:t>
        <a:bodyPr/>
        <a:lstStyle/>
        <a:p>
          <a:endParaRPr lang="en-US"/>
        </a:p>
      </dgm:t>
    </dgm:pt>
    <dgm:pt modelId="{C73D4CE2-6C8D-4856-B8FA-2D2BAD439C20}">
      <dgm:prSet custT="1"/>
      <dgm:spPr/>
      <dgm:t>
        <a:bodyPr/>
        <a:lstStyle/>
        <a:p>
          <a:pPr rtl="0">
            <a:spcAft>
              <a:spcPts val="1000"/>
            </a:spcAft>
          </a:pPr>
          <a:r>
            <a:rPr lang="ka-GE" sz="1300" dirty="0" smtClean="0"/>
            <a:t>დასრულდება დღგ-ს და საშემოსავლო გადასახადის შეღავათების რაოდენობრივი განსაზღვრა</a:t>
          </a:r>
          <a:r>
            <a:rPr lang="en-US" sz="1300" dirty="0" smtClean="0"/>
            <a:t>;</a:t>
          </a:r>
          <a:r>
            <a:rPr lang="ka-GE" sz="1300" dirty="0" smtClean="0"/>
            <a:t> </a:t>
          </a:r>
          <a:endParaRPr lang="en-US" sz="1300" dirty="0"/>
        </a:p>
      </dgm:t>
    </dgm:pt>
    <dgm:pt modelId="{9116D143-1B98-4FCE-BA32-CD107C263693}" type="parTrans" cxnId="{E922BEFF-113D-4276-B5FA-4FE28BCBAAEE}">
      <dgm:prSet/>
      <dgm:spPr/>
      <dgm:t>
        <a:bodyPr/>
        <a:lstStyle/>
        <a:p>
          <a:endParaRPr lang="en-US"/>
        </a:p>
      </dgm:t>
    </dgm:pt>
    <dgm:pt modelId="{25CC2E1F-7C8E-4B30-83BA-43E432430F98}" type="sibTrans" cxnId="{E922BEFF-113D-4276-B5FA-4FE28BCBAAEE}">
      <dgm:prSet/>
      <dgm:spPr/>
      <dgm:t>
        <a:bodyPr/>
        <a:lstStyle/>
        <a:p>
          <a:endParaRPr lang="en-US"/>
        </a:p>
      </dgm:t>
    </dgm:pt>
    <dgm:pt modelId="{9A807F7D-8261-4268-A021-2C61B8BAC569}">
      <dgm:prSet custT="1"/>
      <dgm:spPr/>
      <dgm:t>
        <a:bodyPr/>
        <a:lstStyle/>
        <a:p>
          <a:pPr rtl="0">
            <a:spcAft>
              <a:spcPts val="1000"/>
            </a:spcAft>
          </a:pPr>
          <a:r>
            <a:rPr lang="ka-GE" sz="1300" dirty="0" smtClean="0"/>
            <a:t>საბიუჯეტო კოდექსის ცვლილებით სავალდებულო ხდება ყოველწლიურად ბიუჯეტთან ერთად საგადასახადო დანახარჯებზე ინფორმაციის წარდგენა;</a:t>
          </a:r>
          <a:endParaRPr lang="en-US" sz="1300" dirty="0"/>
        </a:p>
      </dgm:t>
    </dgm:pt>
    <dgm:pt modelId="{DC527A6D-41D4-469E-924C-01493FD9D3CC}" type="parTrans" cxnId="{2617742A-6DA0-4BD2-879A-F7AC2E154925}">
      <dgm:prSet/>
      <dgm:spPr/>
      <dgm:t>
        <a:bodyPr/>
        <a:lstStyle/>
        <a:p>
          <a:endParaRPr lang="en-US"/>
        </a:p>
      </dgm:t>
    </dgm:pt>
    <dgm:pt modelId="{517FB236-F32D-4354-9831-86FA382872DC}" type="sibTrans" cxnId="{2617742A-6DA0-4BD2-879A-F7AC2E154925}">
      <dgm:prSet/>
      <dgm:spPr/>
      <dgm:t>
        <a:bodyPr/>
        <a:lstStyle/>
        <a:p>
          <a:endParaRPr lang="en-US"/>
        </a:p>
      </dgm:t>
    </dgm:pt>
    <dgm:pt modelId="{1F520E4A-1A64-4534-90FC-B63D73BF739E}">
      <dgm:prSet custT="1"/>
      <dgm:spPr/>
      <dgm:t>
        <a:bodyPr/>
        <a:lstStyle/>
        <a:p>
          <a:pPr>
            <a:spcAft>
              <a:spcPts val="1000"/>
            </a:spcAft>
          </a:pPr>
          <a:r>
            <a:rPr lang="ka-GE" sz="1300" dirty="0" smtClean="0"/>
            <a:t>გამოიკვეთება შეღავათების ის მიმართულებები, რომლებზეც შესაძლებელია ეკონომიკური ეფექტების შეფასებების გაკეთება, რაც შესაძლებელს გახდის დაიწყოს საჯარო დისკუსიები შემდგომი ოპტიმიზაციისათვის.</a:t>
          </a:r>
          <a:endParaRPr lang="en-US" sz="1300" dirty="0"/>
        </a:p>
      </dgm:t>
    </dgm:pt>
    <dgm:pt modelId="{B34D93B5-26FD-4C08-8860-957AE49C373A}" type="parTrans" cxnId="{3EE9FA93-71E3-4C71-8F26-8DF538E2B182}">
      <dgm:prSet/>
      <dgm:spPr/>
      <dgm:t>
        <a:bodyPr/>
        <a:lstStyle/>
        <a:p>
          <a:endParaRPr lang="en-US"/>
        </a:p>
      </dgm:t>
    </dgm:pt>
    <dgm:pt modelId="{1F51B15A-F6BA-435C-96D3-7CCE0903E9F4}" type="sibTrans" cxnId="{3EE9FA93-71E3-4C71-8F26-8DF538E2B182}">
      <dgm:prSet/>
      <dgm:spPr/>
      <dgm:t>
        <a:bodyPr/>
        <a:lstStyle/>
        <a:p>
          <a:endParaRPr lang="en-US"/>
        </a:p>
      </dgm:t>
    </dgm:pt>
    <dgm:pt modelId="{2429A6A6-2886-4C3D-9184-AA6C87299F1D}" type="pres">
      <dgm:prSet presAssocID="{C42329C6-03BD-416C-A098-1A085C5AC9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CCBEE-BE7F-4DD0-922D-39BFBA5EAB62}" type="pres">
      <dgm:prSet presAssocID="{31A63861-F430-4B7C-87ED-ACBECA6E8587}" presName="composite" presStyleCnt="0"/>
      <dgm:spPr/>
    </dgm:pt>
    <dgm:pt modelId="{6710D31D-F1EA-4D66-B2BA-150EFE6E9C08}" type="pres">
      <dgm:prSet presAssocID="{31A63861-F430-4B7C-87ED-ACBECA6E8587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1303E-4344-42ED-AC61-3F1EF6E80C8F}" type="pres">
      <dgm:prSet presAssocID="{31A63861-F430-4B7C-87ED-ACBECA6E8587}" presName="descendantText" presStyleLbl="alignAcc1" presStyleIdx="0" presStyleCnt="3" custScaleY="63109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71232-5A5E-4622-9225-74D595D09166}" type="pres">
      <dgm:prSet presAssocID="{72949EE4-BECE-41EF-9C33-D5DBC4E3ADEF}" presName="sp" presStyleCnt="0"/>
      <dgm:spPr/>
    </dgm:pt>
    <dgm:pt modelId="{88231883-CCCB-4A72-B92B-88AE5FD33305}" type="pres">
      <dgm:prSet presAssocID="{6B240F3A-622A-46AB-B50C-17FCA723CF13}" presName="composite" presStyleCnt="0"/>
      <dgm:spPr/>
    </dgm:pt>
    <dgm:pt modelId="{72674F29-11F4-4790-9CB0-201F66679194}" type="pres">
      <dgm:prSet presAssocID="{6B240F3A-622A-46AB-B50C-17FCA723CF13}" presName="parentText" presStyleLbl="alignNode1" presStyleIdx="1" presStyleCnt="3" custLinFactNeighborX="-834" custLinFactNeighborY="-51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E5F87-ABAA-4938-9E22-50781FADD367}" type="pres">
      <dgm:prSet presAssocID="{6B240F3A-622A-46AB-B50C-17FCA723CF13}" presName="descendantText" presStyleLbl="alignAcc1" presStyleIdx="1" presStyleCnt="3" custScaleY="149200" custLinFactNeighborY="-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C0474-AAE4-420D-A610-53056C54A42C}" type="pres">
      <dgm:prSet presAssocID="{FC50009F-DD74-4292-B319-098D3011525A}" presName="sp" presStyleCnt="0"/>
      <dgm:spPr/>
    </dgm:pt>
    <dgm:pt modelId="{27B7A2AA-C6B1-4314-9360-8C34D724D3C6}" type="pres">
      <dgm:prSet presAssocID="{296B8A66-4AA4-447F-9F7F-9EC78411F7F9}" presName="composite" presStyleCnt="0"/>
      <dgm:spPr/>
    </dgm:pt>
    <dgm:pt modelId="{9D4C2419-2D84-4BD0-89DC-8DAF9FC2EE69}" type="pres">
      <dgm:prSet presAssocID="{296B8A66-4AA4-447F-9F7F-9EC78411F7F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B618-D869-44C0-B9DD-A4001FD9AF7C}" type="pres">
      <dgm:prSet presAssocID="{296B8A66-4AA4-447F-9F7F-9EC78411F7F9}" presName="descendantText" presStyleLbl="alignAcc1" presStyleIdx="2" presStyleCnt="3" custScaleY="70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521052-3459-4454-84E9-C35F940FB580}" srcId="{C42329C6-03BD-416C-A098-1A085C5AC912}" destId="{31A63861-F430-4B7C-87ED-ACBECA6E8587}" srcOrd="0" destOrd="0" parTransId="{E1F2A57E-B2A1-408E-851D-70664B7FAFC4}" sibTransId="{72949EE4-BECE-41EF-9C33-D5DBC4E3ADEF}"/>
    <dgm:cxn modelId="{1A366D91-F5C7-4521-99BF-0D0B0DAE26B5}" type="presOf" srcId="{D052467F-DC36-4DD4-A072-FD78082FB695}" destId="{8171303E-4344-42ED-AC61-3F1EF6E80C8F}" srcOrd="0" destOrd="0" presId="urn:microsoft.com/office/officeart/2005/8/layout/chevron2"/>
    <dgm:cxn modelId="{D89A6B69-9191-4E8B-B1CD-DCDF2EE80A66}" srcId="{C42329C6-03BD-416C-A098-1A085C5AC912}" destId="{6B240F3A-622A-46AB-B50C-17FCA723CF13}" srcOrd="1" destOrd="0" parTransId="{8F0C7F4B-3CA6-45EC-B151-F8E29601440F}" sibTransId="{FC50009F-DD74-4292-B319-098D3011525A}"/>
    <dgm:cxn modelId="{B913A09B-9B46-438E-9338-A039BC111F34}" type="presOf" srcId="{296B8A66-4AA4-447F-9F7F-9EC78411F7F9}" destId="{9D4C2419-2D84-4BD0-89DC-8DAF9FC2EE69}" srcOrd="0" destOrd="0" presId="urn:microsoft.com/office/officeart/2005/8/layout/chevron2"/>
    <dgm:cxn modelId="{DBD291AA-C47B-4D69-ABAE-88E060DD21DB}" type="presOf" srcId="{31A63861-F430-4B7C-87ED-ACBECA6E8587}" destId="{6710D31D-F1EA-4D66-B2BA-150EFE6E9C08}" srcOrd="0" destOrd="0" presId="urn:microsoft.com/office/officeart/2005/8/layout/chevron2"/>
    <dgm:cxn modelId="{E16D4B0F-FD89-4227-BED1-6600841DA872}" type="presOf" srcId="{1F520E4A-1A64-4534-90FC-B63D73BF739E}" destId="{23AE5F87-ABAA-4938-9E22-50781FADD367}" srcOrd="0" destOrd="2" presId="urn:microsoft.com/office/officeart/2005/8/layout/chevron2"/>
    <dgm:cxn modelId="{353A1BE3-A02F-4D5C-8A75-13EA11DF2B69}" srcId="{C42329C6-03BD-416C-A098-1A085C5AC912}" destId="{296B8A66-4AA4-447F-9F7F-9EC78411F7F9}" srcOrd="2" destOrd="0" parTransId="{FEB54F7B-18A3-45A5-80CE-E4B4A8A67B62}" sibTransId="{9508A583-7636-4880-B5BB-B3D3B74D9664}"/>
    <dgm:cxn modelId="{997C7825-1613-4D1E-9C3E-BED5CE732F22}" type="presOf" srcId="{C42329C6-03BD-416C-A098-1A085C5AC912}" destId="{2429A6A6-2886-4C3D-9184-AA6C87299F1D}" srcOrd="0" destOrd="0" presId="urn:microsoft.com/office/officeart/2005/8/layout/chevron2"/>
    <dgm:cxn modelId="{FB545214-EF34-404C-8D69-0A1919D3D7EF}" srcId="{31A63861-F430-4B7C-87ED-ACBECA6E8587}" destId="{D052467F-DC36-4DD4-A072-FD78082FB695}" srcOrd="0" destOrd="0" parTransId="{7C32E5EC-F6D7-4659-B068-E048E056820C}" sibTransId="{6176E7D8-5CFC-4241-8B19-9D2ED8C8524B}"/>
    <dgm:cxn modelId="{BF63127B-5CA7-434E-B4B3-9EA4B002E256}" type="presOf" srcId="{C73D4CE2-6C8D-4856-B8FA-2D2BAD439C20}" destId="{23AE5F87-ABAA-4938-9E22-50781FADD367}" srcOrd="0" destOrd="0" presId="urn:microsoft.com/office/officeart/2005/8/layout/chevron2"/>
    <dgm:cxn modelId="{FC64C686-DAA4-49FB-972A-C587AB7B9253}" type="presOf" srcId="{4C27F6DE-8F3E-4F09-A471-2C17C04C359C}" destId="{17E3B618-D869-44C0-B9DD-A4001FD9AF7C}" srcOrd="0" destOrd="0" presId="urn:microsoft.com/office/officeart/2005/8/layout/chevron2"/>
    <dgm:cxn modelId="{2617742A-6DA0-4BD2-879A-F7AC2E154925}" srcId="{6B240F3A-622A-46AB-B50C-17FCA723CF13}" destId="{9A807F7D-8261-4268-A021-2C61B8BAC569}" srcOrd="1" destOrd="0" parTransId="{DC527A6D-41D4-469E-924C-01493FD9D3CC}" sibTransId="{517FB236-F32D-4354-9831-86FA382872DC}"/>
    <dgm:cxn modelId="{3EE9FA93-71E3-4C71-8F26-8DF538E2B182}" srcId="{6B240F3A-622A-46AB-B50C-17FCA723CF13}" destId="{1F520E4A-1A64-4534-90FC-B63D73BF739E}" srcOrd="2" destOrd="0" parTransId="{B34D93B5-26FD-4C08-8860-957AE49C373A}" sibTransId="{1F51B15A-F6BA-435C-96D3-7CCE0903E9F4}"/>
    <dgm:cxn modelId="{60EEF006-D014-407F-9287-3AC8557A4C88}" type="presOf" srcId="{6B240F3A-622A-46AB-B50C-17FCA723CF13}" destId="{72674F29-11F4-4790-9CB0-201F66679194}" srcOrd="0" destOrd="0" presId="urn:microsoft.com/office/officeart/2005/8/layout/chevron2"/>
    <dgm:cxn modelId="{8479357C-FE3C-4444-AB7A-1EB49459DA8C}" type="presOf" srcId="{9A807F7D-8261-4268-A021-2C61B8BAC569}" destId="{23AE5F87-ABAA-4938-9E22-50781FADD367}" srcOrd="0" destOrd="1" presId="urn:microsoft.com/office/officeart/2005/8/layout/chevron2"/>
    <dgm:cxn modelId="{E922BEFF-113D-4276-B5FA-4FE28BCBAAEE}" srcId="{6B240F3A-622A-46AB-B50C-17FCA723CF13}" destId="{C73D4CE2-6C8D-4856-B8FA-2D2BAD439C20}" srcOrd="0" destOrd="0" parTransId="{9116D143-1B98-4FCE-BA32-CD107C263693}" sibTransId="{25CC2E1F-7C8E-4B30-83BA-43E432430F98}"/>
    <dgm:cxn modelId="{C688403E-AEDB-47EB-8492-5F635EBC0158}" srcId="{296B8A66-4AA4-447F-9F7F-9EC78411F7F9}" destId="{4C27F6DE-8F3E-4F09-A471-2C17C04C359C}" srcOrd="0" destOrd="0" parTransId="{B938CA39-82BA-4340-B359-D7F91E41F2FF}" sibTransId="{1BBFFE64-1223-4FAB-A727-43A5DBCE05D6}"/>
    <dgm:cxn modelId="{A2BCC26D-0EBB-4AD6-9512-B1416C841AD4}" type="presParOf" srcId="{2429A6A6-2886-4C3D-9184-AA6C87299F1D}" destId="{FDBCCBEE-BE7F-4DD0-922D-39BFBA5EAB62}" srcOrd="0" destOrd="0" presId="urn:microsoft.com/office/officeart/2005/8/layout/chevron2"/>
    <dgm:cxn modelId="{10BAF5F4-E7A4-4CFF-9C48-59DE6BF3B13B}" type="presParOf" srcId="{FDBCCBEE-BE7F-4DD0-922D-39BFBA5EAB62}" destId="{6710D31D-F1EA-4D66-B2BA-150EFE6E9C08}" srcOrd="0" destOrd="0" presId="urn:microsoft.com/office/officeart/2005/8/layout/chevron2"/>
    <dgm:cxn modelId="{3A40A721-B6CA-41BC-8367-D44F06DB86C1}" type="presParOf" srcId="{FDBCCBEE-BE7F-4DD0-922D-39BFBA5EAB62}" destId="{8171303E-4344-42ED-AC61-3F1EF6E80C8F}" srcOrd="1" destOrd="0" presId="urn:microsoft.com/office/officeart/2005/8/layout/chevron2"/>
    <dgm:cxn modelId="{A35D6B55-50FF-4202-BD9F-DA318AFE99F6}" type="presParOf" srcId="{2429A6A6-2886-4C3D-9184-AA6C87299F1D}" destId="{5E571232-5A5E-4622-9225-74D595D09166}" srcOrd="1" destOrd="0" presId="urn:microsoft.com/office/officeart/2005/8/layout/chevron2"/>
    <dgm:cxn modelId="{5D0DC58D-D1FD-4811-AB46-60291A384003}" type="presParOf" srcId="{2429A6A6-2886-4C3D-9184-AA6C87299F1D}" destId="{88231883-CCCB-4A72-B92B-88AE5FD33305}" srcOrd="2" destOrd="0" presId="urn:microsoft.com/office/officeart/2005/8/layout/chevron2"/>
    <dgm:cxn modelId="{09A2579D-6EF9-431B-B4D4-1C2DF4FF6377}" type="presParOf" srcId="{88231883-CCCB-4A72-B92B-88AE5FD33305}" destId="{72674F29-11F4-4790-9CB0-201F66679194}" srcOrd="0" destOrd="0" presId="urn:microsoft.com/office/officeart/2005/8/layout/chevron2"/>
    <dgm:cxn modelId="{580AAE6F-EDDE-47AA-98A7-C4D8E01DA9F2}" type="presParOf" srcId="{88231883-CCCB-4A72-B92B-88AE5FD33305}" destId="{23AE5F87-ABAA-4938-9E22-50781FADD367}" srcOrd="1" destOrd="0" presId="urn:microsoft.com/office/officeart/2005/8/layout/chevron2"/>
    <dgm:cxn modelId="{FAFD80C5-D34E-407A-BA58-47F74A20BD0D}" type="presParOf" srcId="{2429A6A6-2886-4C3D-9184-AA6C87299F1D}" destId="{2A2C0474-AAE4-420D-A610-53056C54A42C}" srcOrd="3" destOrd="0" presId="urn:microsoft.com/office/officeart/2005/8/layout/chevron2"/>
    <dgm:cxn modelId="{120C775B-AF98-4BB8-ADF1-314DDE18B112}" type="presParOf" srcId="{2429A6A6-2886-4C3D-9184-AA6C87299F1D}" destId="{27B7A2AA-C6B1-4314-9360-8C34D724D3C6}" srcOrd="4" destOrd="0" presId="urn:microsoft.com/office/officeart/2005/8/layout/chevron2"/>
    <dgm:cxn modelId="{ED9773E5-A4A0-4342-8C33-5F7C23D53375}" type="presParOf" srcId="{27B7A2AA-C6B1-4314-9360-8C34D724D3C6}" destId="{9D4C2419-2D84-4BD0-89DC-8DAF9FC2EE69}" srcOrd="0" destOrd="0" presId="urn:microsoft.com/office/officeart/2005/8/layout/chevron2"/>
    <dgm:cxn modelId="{0D70ED04-DCFE-4016-ABD7-C582E36E6DB8}" type="presParOf" srcId="{27B7A2AA-C6B1-4314-9360-8C34D724D3C6}" destId="{17E3B618-D869-44C0-B9DD-A4001FD9AF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57AB4-D17D-4E32-9F45-80D41B9412A9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</dgm:pt>
    <dgm:pt modelId="{0FE18B6D-2AAE-40AC-BBF1-AE49ED1856BF}">
      <dgm:prSet phldrT="[Text]" custT="1"/>
      <dgm:spPr/>
      <dgm:t>
        <a:bodyPr vert="horz"/>
        <a:lstStyle/>
        <a:p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წინასწარი შერჩევა</a:t>
          </a:r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/</a:t>
          </a:r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შეფასება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73EB1B1-ECB5-4C6E-AEF6-290F7079D065}" type="parTrans" cxnId="{8DE6291C-BD02-4217-84D1-01764C027EF2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0FB3AF94-089C-4612-A1D1-F77D3C86773C}" type="sibTrans" cxnId="{8DE6291C-BD02-4217-84D1-01764C027EF2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F3DC711E-F022-4FA3-A468-815C9ECDFBA9}">
      <dgm:prSet phldrT="[Text]" custT="1"/>
      <dgm:spPr/>
      <dgm:t>
        <a:bodyPr vert="horz"/>
        <a:lstStyle/>
        <a:p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მონიტორინგი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9538020-1022-4061-8123-E122FB6FB420}" type="parTrans" cxnId="{D55E7475-6328-4B55-8238-777A6FC94185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40A31C5C-8335-4E95-9299-D10B50B872E3}" type="sibTrans" cxnId="{D55E7475-6328-4B55-8238-777A6FC94185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1759DA8A-2809-4CBD-852D-5C549345FFB5}">
      <dgm:prSet phldrT="[Text]" custT="1"/>
      <dgm:spPr/>
      <dgm:t>
        <a:bodyPr vert="horz"/>
        <a:lstStyle/>
        <a:p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შესრულების შემდგომი შეფასება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1850869-7A24-4520-9DE8-B677A873CCAB}" type="parTrans" cxnId="{481F8C99-46AF-4108-85D0-2AD5A25B519B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F0951489-00EB-4BE0-B294-776350610533}" type="sibTrans" cxnId="{481F8C99-46AF-4108-85D0-2AD5A25B519B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24B64DDE-B1B7-46CA-9800-FE8A887D1733}">
      <dgm:prSet custT="1"/>
      <dgm:spPr/>
      <dgm:t>
        <a:bodyPr vert="horz"/>
        <a:lstStyle/>
        <a:p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საბოლოო შერჩევა/შეფასება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062A8BF-10F3-455D-95A3-971D9F9F4992}" type="parTrans" cxnId="{8D60EA5A-A57C-4278-98E6-7330D624EA90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3398CDCD-440A-4AF5-BAB9-DE0F497A534E}" type="sibTrans" cxnId="{8D60EA5A-A57C-4278-98E6-7330D624EA90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6CA65AD2-C3C9-427D-A584-52B3FD74A520}">
      <dgm:prSet custT="1"/>
      <dgm:spPr/>
      <dgm:t>
        <a:bodyPr vert="horz"/>
        <a:lstStyle/>
        <a:p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ბიუჯეტში ასახვა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F53D34F-68EB-4E27-8B58-E2427D44A339}" type="parTrans" cxnId="{F0CE334D-38E1-42C7-A920-B9AB1DDB4739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C78523D5-10C2-430A-9769-02D21BFA6A57}" type="sibTrans" cxnId="{F0CE334D-38E1-42C7-A920-B9AB1DDB4739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0DEE5A82-50FC-4EE1-B6DC-D3D9F1E9860B}">
      <dgm:prSet custT="1"/>
      <dgm:spPr/>
      <dgm:t>
        <a:bodyPr vert="horz"/>
        <a:lstStyle/>
        <a:p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განხორციელება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B4B34FD-0F77-4C7F-9010-22B6B4E58A21}" type="parTrans" cxnId="{707D1744-2665-42B2-AB7F-C1F15D510741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67E8F454-885D-4564-85F6-1B2B17FDFAB8}" type="sibTrans" cxnId="{707D1744-2665-42B2-AB7F-C1F15D510741}">
      <dgm:prSet/>
      <dgm:spPr/>
      <dgm:t>
        <a:bodyPr/>
        <a:lstStyle/>
        <a:p>
          <a:endParaRPr lang="en-US" sz="900">
            <a:latin typeface="Sylfaen" panose="010A0502050306030303" pitchFamily="18" charset="0"/>
          </a:endParaRPr>
        </a:p>
      </dgm:t>
    </dgm:pt>
    <dgm:pt modelId="{35DBC7D5-5063-4BE9-BB7E-918FC0536008}" type="pres">
      <dgm:prSet presAssocID="{EED57AB4-D17D-4E32-9F45-80D41B9412A9}" presName="CompostProcess" presStyleCnt="0">
        <dgm:presLayoutVars>
          <dgm:dir/>
          <dgm:resizeHandles val="exact"/>
        </dgm:presLayoutVars>
      </dgm:prSet>
      <dgm:spPr/>
    </dgm:pt>
    <dgm:pt modelId="{8900E0CC-C0E7-4E6C-9E6C-29099D114E8C}" type="pres">
      <dgm:prSet presAssocID="{EED57AB4-D17D-4E32-9F45-80D41B9412A9}" presName="arrow" presStyleLbl="bgShp" presStyleIdx="0" presStyleCnt="1" custLinFactNeighborX="37" custLinFactNeighborY="13953"/>
      <dgm:spPr>
        <a:solidFill>
          <a:schemeClr val="accent5">
            <a:lumMod val="40000"/>
            <a:lumOff val="60000"/>
          </a:schemeClr>
        </a:solidFill>
      </dgm:spPr>
    </dgm:pt>
    <dgm:pt modelId="{894429D1-A98C-4C41-A6E9-4C430F42F1BD}" type="pres">
      <dgm:prSet presAssocID="{EED57AB4-D17D-4E32-9F45-80D41B9412A9}" presName="linearProcess" presStyleCnt="0"/>
      <dgm:spPr/>
    </dgm:pt>
    <dgm:pt modelId="{D63F8693-F8F5-42BA-ACB1-07B097B1D322}" type="pres">
      <dgm:prSet presAssocID="{0FE18B6D-2AAE-40AC-BBF1-AE49ED1856BF}" presName="textNode" presStyleLbl="node1" presStyleIdx="0" presStyleCnt="6" custScaleX="112716" custLinFactNeighborX="24661" custLinFactNeighborY="-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79A03-10A9-4027-87C0-E47D47BD4999}" type="pres">
      <dgm:prSet presAssocID="{0FB3AF94-089C-4612-A1D1-F77D3C86773C}" presName="sibTrans" presStyleCnt="0"/>
      <dgm:spPr/>
    </dgm:pt>
    <dgm:pt modelId="{4E7F8347-99BD-410C-AE55-34C2584741E9}" type="pres">
      <dgm:prSet presAssocID="{24B64DDE-B1B7-46CA-9800-FE8A887D1733}" presName="textNode" presStyleLbl="node1" presStyleIdx="1" presStyleCnt="6" custScaleX="114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59D48-6E09-4263-BE79-795E6279129C}" type="pres">
      <dgm:prSet presAssocID="{3398CDCD-440A-4AF5-BAB9-DE0F497A534E}" presName="sibTrans" presStyleCnt="0"/>
      <dgm:spPr/>
    </dgm:pt>
    <dgm:pt modelId="{6C790763-C776-4653-B33E-573C8420C9C7}" type="pres">
      <dgm:prSet presAssocID="{6CA65AD2-C3C9-427D-A584-52B3FD74A520}" presName="textNode" presStyleLbl="node1" presStyleIdx="2" presStyleCnt="6" custScaleX="106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A3459-65B3-4398-B6E3-EB11B3854A82}" type="pres">
      <dgm:prSet presAssocID="{C78523D5-10C2-430A-9769-02D21BFA6A57}" presName="sibTrans" presStyleCnt="0"/>
      <dgm:spPr/>
    </dgm:pt>
    <dgm:pt modelId="{B9F92997-9001-48E1-B9A6-D7E1B8B85AA5}" type="pres">
      <dgm:prSet presAssocID="{0DEE5A82-50FC-4EE1-B6DC-D3D9F1E9860B}" presName="textNode" presStyleLbl="node1" presStyleIdx="3" presStyleCnt="6" custScaleX="117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C640E-CEE8-4570-ACE9-45C218E3FEA8}" type="pres">
      <dgm:prSet presAssocID="{67E8F454-885D-4564-85F6-1B2B17FDFAB8}" presName="sibTrans" presStyleCnt="0"/>
      <dgm:spPr/>
    </dgm:pt>
    <dgm:pt modelId="{57BA8FDA-5141-4502-AF62-B18DF07B5687}" type="pres">
      <dgm:prSet presAssocID="{F3DC711E-F022-4FA3-A468-815C9ECDFBA9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A0E51-81EC-4834-AB5B-400688997AAC}" type="pres">
      <dgm:prSet presAssocID="{40A31C5C-8335-4E95-9299-D10B50B872E3}" presName="sibTrans" presStyleCnt="0"/>
      <dgm:spPr/>
    </dgm:pt>
    <dgm:pt modelId="{AC70901B-E7C9-4142-8D0B-3600FD129C38}" type="pres">
      <dgm:prSet presAssocID="{1759DA8A-2809-4CBD-852D-5C549345FFB5}" presName="textNode" presStyleLbl="node1" presStyleIdx="5" presStyleCnt="6" custLinFactNeighborX="-26468" custLinFactNeighborY="1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9198AE-1DAB-466E-927D-27BBC4D0C777}" type="presOf" srcId="{F3DC711E-F022-4FA3-A468-815C9ECDFBA9}" destId="{57BA8FDA-5141-4502-AF62-B18DF07B5687}" srcOrd="0" destOrd="0" presId="urn:microsoft.com/office/officeart/2005/8/layout/hProcess9"/>
    <dgm:cxn modelId="{C772A8B8-AE94-4FA0-9E09-8018871B078B}" type="presOf" srcId="{1759DA8A-2809-4CBD-852D-5C549345FFB5}" destId="{AC70901B-E7C9-4142-8D0B-3600FD129C38}" srcOrd="0" destOrd="0" presId="urn:microsoft.com/office/officeart/2005/8/layout/hProcess9"/>
    <dgm:cxn modelId="{707D1744-2665-42B2-AB7F-C1F15D510741}" srcId="{EED57AB4-D17D-4E32-9F45-80D41B9412A9}" destId="{0DEE5A82-50FC-4EE1-B6DC-D3D9F1E9860B}" srcOrd="3" destOrd="0" parTransId="{AB4B34FD-0F77-4C7F-9010-22B6B4E58A21}" sibTransId="{67E8F454-885D-4564-85F6-1B2B17FDFAB8}"/>
    <dgm:cxn modelId="{D55E7475-6328-4B55-8238-777A6FC94185}" srcId="{EED57AB4-D17D-4E32-9F45-80D41B9412A9}" destId="{F3DC711E-F022-4FA3-A468-815C9ECDFBA9}" srcOrd="4" destOrd="0" parTransId="{19538020-1022-4061-8123-E122FB6FB420}" sibTransId="{40A31C5C-8335-4E95-9299-D10B50B872E3}"/>
    <dgm:cxn modelId="{481F8C99-46AF-4108-85D0-2AD5A25B519B}" srcId="{EED57AB4-D17D-4E32-9F45-80D41B9412A9}" destId="{1759DA8A-2809-4CBD-852D-5C549345FFB5}" srcOrd="5" destOrd="0" parTransId="{01850869-7A24-4520-9DE8-B677A873CCAB}" sibTransId="{F0951489-00EB-4BE0-B294-776350610533}"/>
    <dgm:cxn modelId="{6D3A36FF-7D58-4258-8AEE-D632BF04C88D}" type="presOf" srcId="{6CA65AD2-C3C9-427D-A584-52B3FD74A520}" destId="{6C790763-C776-4653-B33E-573C8420C9C7}" srcOrd="0" destOrd="0" presId="urn:microsoft.com/office/officeart/2005/8/layout/hProcess9"/>
    <dgm:cxn modelId="{E5180765-1839-46E6-B2C4-2991A5F74241}" type="presOf" srcId="{0FE18B6D-2AAE-40AC-BBF1-AE49ED1856BF}" destId="{D63F8693-F8F5-42BA-ACB1-07B097B1D322}" srcOrd="0" destOrd="0" presId="urn:microsoft.com/office/officeart/2005/8/layout/hProcess9"/>
    <dgm:cxn modelId="{88C6DF56-600A-4F87-A4AD-F70AE1AE9635}" type="presOf" srcId="{0DEE5A82-50FC-4EE1-B6DC-D3D9F1E9860B}" destId="{B9F92997-9001-48E1-B9A6-D7E1B8B85AA5}" srcOrd="0" destOrd="0" presId="urn:microsoft.com/office/officeart/2005/8/layout/hProcess9"/>
    <dgm:cxn modelId="{7684FE0C-BAFD-4CFF-B9F6-85D4B53C17C3}" type="presOf" srcId="{EED57AB4-D17D-4E32-9F45-80D41B9412A9}" destId="{35DBC7D5-5063-4BE9-BB7E-918FC0536008}" srcOrd="0" destOrd="0" presId="urn:microsoft.com/office/officeart/2005/8/layout/hProcess9"/>
    <dgm:cxn modelId="{8DE6291C-BD02-4217-84D1-01764C027EF2}" srcId="{EED57AB4-D17D-4E32-9F45-80D41B9412A9}" destId="{0FE18B6D-2AAE-40AC-BBF1-AE49ED1856BF}" srcOrd="0" destOrd="0" parTransId="{E73EB1B1-ECB5-4C6E-AEF6-290F7079D065}" sibTransId="{0FB3AF94-089C-4612-A1D1-F77D3C86773C}"/>
    <dgm:cxn modelId="{8D60EA5A-A57C-4278-98E6-7330D624EA90}" srcId="{EED57AB4-D17D-4E32-9F45-80D41B9412A9}" destId="{24B64DDE-B1B7-46CA-9800-FE8A887D1733}" srcOrd="1" destOrd="0" parTransId="{8062A8BF-10F3-455D-95A3-971D9F9F4992}" sibTransId="{3398CDCD-440A-4AF5-BAB9-DE0F497A534E}"/>
    <dgm:cxn modelId="{D2AFE50F-4995-4C9F-9C47-E18BAE9DC0AB}" type="presOf" srcId="{24B64DDE-B1B7-46CA-9800-FE8A887D1733}" destId="{4E7F8347-99BD-410C-AE55-34C2584741E9}" srcOrd="0" destOrd="0" presId="urn:microsoft.com/office/officeart/2005/8/layout/hProcess9"/>
    <dgm:cxn modelId="{F0CE334D-38E1-42C7-A920-B9AB1DDB4739}" srcId="{EED57AB4-D17D-4E32-9F45-80D41B9412A9}" destId="{6CA65AD2-C3C9-427D-A584-52B3FD74A520}" srcOrd="2" destOrd="0" parTransId="{FF53D34F-68EB-4E27-8B58-E2427D44A339}" sibTransId="{C78523D5-10C2-430A-9769-02D21BFA6A57}"/>
    <dgm:cxn modelId="{7EE8847D-921E-4FBE-841F-1E07E8003AC7}" type="presParOf" srcId="{35DBC7D5-5063-4BE9-BB7E-918FC0536008}" destId="{8900E0CC-C0E7-4E6C-9E6C-29099D114E8C}" srcOrd="0" destOrd="0" presId="urn:microsoft.com/office/officeart/2005/8/layout/hProcess9"/>
    <dgm:cxn modelId="{3CF4040D-8864-4E01-A063-70FD96A2D938}" type="presParOf" srcId="{35DBC7D5-5063-4BE9-BB7E-918FC0536008}" destId="{894429D1-A98C-4C41-A6E9-4C430F42F1BD}" srcOrd="1" destOrd="0" presId="urn:microsoft.com/office/officeart/2005/8/layout/hProcess9"/>
    <dgm:cxn modelId="{3E65BA3C-96F0-443C-835A-067A28B7D074}" type="presParOf" srcId="{894429D1-A98C-4C41-A6E9-4C430F42F1BD}" destId="{D63F8693-F8F5-42BA-ACB1-07B097B1D322}" srcOrd="0" destOrd="0" presId="urn:microsoft.com/office/officeart/2005/8/layout/hProcess9"/>
    <dgm:cxn modelId="{18DD609B-73E2-4066-97B7-60709E375C88}" type="presParOf" srcId="{894429D1-A98C-4C41-A6E9-4C430F42F1BD}" destId="{C9A79A03-10A9-4027-87C0-E47D47BD4999}" srcOrd="1" destOrd="0" presId="urn:microsoft.com/office/officeart/2005/8/layout/hProcess9"/>
    <dgm:cxn modelId="{6E2C6770-0961-4D7C-B27C-3A9C76307FB3}" type="presParOf" srcId="{894429D1-A98C-4C41-A6E9-4C430F42F1BD}" destId="{4E7F8347-99BD-410C-AE55-34C2584741E9}" srcOrd="2" destOrd="0" presId="urn:microsoft.com/office/officeart/2005/8/layout/hProcess9"/>
    <dgm:cxn modelId="{3E6B834E-5349-431D-BD61-50DCCB702B23}" type="presParOf" srcId="{894429D1-A98C-4C41-A6E9-4C430F42F1BD}" destId="{18659D48-6E09-4263-BE79-795E6279129C}" srcOrd="3" destOrd="0" presId="urn:microsoft.com/office/officeart/2005/8/layout/hProcess9"/>
    <dgm:cxn modelId="{4F025E85-A8DD-4690-A82B-937131DDD0B1}" type="presParOf" srcId="{894429D1-A98C-4C41-A6E9-4C430F42F1BD}" destId="{6C790763-C776-4653-B33E-573C8420C9C7}" srcOrd="4" destOrd="0" presId="urn:microsoft.com/office/officeart/2005/8/layout/hProcess9"/>
    <dgm:cxn modelId="{ADDC5D81-651A-456B-B0DC-6D73841C8DBD}" type="presParOf" srcId="{894429D1-A98C-4C41-A6E9-4C430F42F1BD}" destId="{56BA3459-65B3-4398-B6E3-EB11B3854A82}" srcOrd="5" destOrd="0" presId="urn:microsoft.com/office/officeart/2005/8/layout/hProcess9"/>
    <dgm:cxn modelId="{3EB413BB-590C-4370-8F39-E23581515D43}" type="presParOf" srcId="{894429D1-A98C-4C41-A6E9-4C430F42F1BD}" destId="{B9F92997-9001-48E1-B9A6-D7E1B8B85AA5}" srcOrd="6" destOrd="0" presId="urn:microsoft.com/office/officeart/2005/8/layout/hProcess9"/>
    <dgm:cxn modelId="{53401B34-77E0-4613-957C-D766E850B6BC}" type="presParOf" srcId="{894429D1-A98C-4C41-A6E9-4C430F42F1BD}" destId="{4CDC640E-CEE8-4570-ACE9-45C218E3FEA8}" srcOrd="7" destOrd="0" presId="urn:microsoft.com/office/officeart/2005/8/layout/hProcess9"/>
    <dgm:cxn modelId="{E47053FF-4C77-419D-8304-08076DC8D43B}" type="presParOf" srcId="{894429D1-A98C-4C41-A6E9-4C430F42F1BD}" destId="{57BA8FDA-5141-4502-AF62-B18DF07B5687}" srcOrd="8" destOrd="0" presId="urn:microsoft.com/office/officeart/2005/8/layout/hProcess9"/>
    <dgm:cxn modelId="{E89FC69A-8A98-4A67-81E3-405FD37075BE}" type="presParOf" srcId="{894429D1-A98C-4C41-A6E9-4C430F42F1BD}" destId="{B8BA0E51-81EC-4834-AB5B-400688997AAC}" srcOrd="9" destOrd="0" presId="urn:microsoft.com/office/officeart/2005/8/layout/hProcess9"/>
    <dgm:cxn modelId="{6D0BE47B-35DA-41D5-BEDC-3775F7226945}" type="presParOf" srcId="{894429D1-A98C-4C41-A6E9-4C430F42F1BD}" destId="{AC70901B-E7C9-4142-8D0B-3600FD129C3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D31D-F1EA-4D66-B2BA-150EFE6E9C08}">
      <dsp:nvSpPr>
        <dsp:cNvPr id="0" name=""/>
        <dsp:cNvSpPr/>
      </dsp:nvSpPr>
      <dsp:spPr>
        <a:xfrm rot="5400000">
          <a:off x="-232120" y="234660"/>
          <a:ext cx="1547472" cy="10832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2021</a:t>
          </a:r>
          <a:endParaRPr lang="en-US" sz="1300" kern="1200" dirty="0"/>
        </a:p>
      </dsp:txBody>
      <dsp:txXfrm rot="-5400000">
        <a:off x="1" y="544156"/>
        <a:ext cx="1083231" cy="464241"/>
      </dsp:txXfrm>
    </dsp:sp>
    <dsp:sp modelId="{8171303E-4344-42ED-AC61-3F1EF6E80C8F}">
      <dsp:nvSpPr>
        <dsp:cNvPr id="0" name=""/>
        <dsp:cNvSpPr/>
      </dsp:nvSpPr>
      <dsp:spPr>
        <a:xfrm rot="5400000">
          <a:off x="5619313" y="-4507430"/>
          <a:ext cx="953633" cy="10025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ka-GE" sz="1300" kern="1200" dirty="0"/>
            <a:t>დამტკიცდა სახელმწიფო საწარმოთა კორპორაციული მართვის კოდექსი;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ka-GE" sz="1300" kern="1200" dirty="0"/>
            <a:t>სსე-ში დაინიშნა კოდექსის კრიტერიუმებით განსაზღვრული დამოუკიდებელი სამეთვალყურეო საბჭო;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ka-GE" sz="1300" kern="1200" dirty="0" smtClean="0"/>
            <a:t>სსფ-ის </a:t>
          </a:r>
          <a:r>
            <a:rPr lang="ka-GE" sz="1300" kern="1200" dirty="0"/>
            <a:t>ტექნიკური მხარდაჭერით მომზადდა სახელმწიფო საწარმოთა რეფორმის სტრატეგია.</a:t>
          </a:r>
          <a:endParaRPr lang="en-US" sz="1300" kern="1200" dirty="0"/>
        </a:p>
      </dsp:txBody>
      <dsp:txXfrm rot="-5400000">
        <a:off x="1083231" y="75205"/>
        <a:ext cx="9979245" cy="860527"/>
      </dsp:txXfrm>
    </dsp:sp>
    <dsp:sp modelId="{72674F29-11F4-4790-9CB0-201F66679194}">
      <dsp:nvSpPr>
        <dsp:cNvPr id="0" name=""/>
        <dsp:cNvSpPr/>
      </dsp:nvSpPr>
      <dsp:spPr>
        <a:xfrm rot="5400000">
          <a:off x="-232120" y="1587459"/>
          <a:ext cx="1547472" cy="10832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2022</a:t>
          </a:r>
          <a:endParaRPr lang="en-US" sz="1300" kern="1200" dirty="0"/>
        </a:p>
      </dsp:txBody>
      <dsp:txXfrm rot="-5400000">
        <a:off x="1" y="1896955"/>
        <a:ext cx="1083231" cy="464241"/>
      </dsp:txXfrm>
    </dsp:sp>
    <dsp:sp modelId="{23AE5F87-ABAA-4938-9E22-50781FADD367}">
      <dsp:nvSpPr>
        <dsp:cNvPr id="0" name=""/>
        <dsp:cNvSpPr/>
      </dsp:nvSpPr>
      <dsp:spPr>
        <a:xfrm rot="5400000">
          <a:off x="5593201" y="-3154631"/>
          <a:ext cx="1005857" cy="10025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ka-GE" sz="1300" kern="1200" dirty="0"/>
            <a:t>ფინანსთა სამინისტრო განისაზღვრა სახელმწიფო საწარმოთა ფინანსურ ზედამხედველად, რომლის ფარგლებშიც დაინერგა კორპორაციული განზრახვის განაცხადის (კგგ) ინსტრუმენტი;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ka-GE" sz="1300" kern="1200" dirty="0"/>
            <a:t>საჯარო კონსულტაციების გამართვის მიზნით, გამოქვეყნდა სტრატეგიის პროექტი. სტრატეგია დამტკიცდება 2022 წლის დეკემბერში.</a:t>
          </a:r>
          <a:endParaRPr lang="en-US" sz="1300" kern="1200" dirty="0"/>
        </a:p>
      </dsp:txBody>
      <dsp:txXfrm rot="-5400000">
        <a:off x="1083231" y="1404441"/>
        <a:ext cx="9976696" cy="907653"/>
      </dsp:txXfrm>
    </dsp:sp>
    <dsp:sp modelId="{9D4C2419-2D84-4BD0-89DC-8DAF9FC2EE69}">
      <dsp:nvSpPr>
        <dsp:cNvPr id="0" name=""/>
        <dsp:cNvSpPr/>
      </dsp:nvSpPr>
      <dsp:spPr>
        <a:xfrm rot="5400000">
          <a:off x="-232120" y="2940259"/>
          <a:ext cx="1547472" cy="108323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2023</a:t>
          </a:r>
          <a:endParaRPr lang="en-US" sz="1300" kern="1200" dirty="0"/>
        </a:p>
      </dsp:txBody>
      <dsp:txXfrm rot="-5400000">
        <a:off x="1" y="3249755"/>
        <a:ext cx="1083231" cy="464241"/>
      </dsp:txXfrm>
    </dsp:sp>
    <dsp:sp modelId="{17E3B618-D869-44C0-B9DD-A4001FD9AF7C}">
      <dsp:nvSpPr>
        <dsp:cNvPr id="0" name=""/>
        <dsp:cNvSpPr/>
      </dsp:nvSpPr>
      <dsp:spPr>
        <a:xfrm rot="5400000">
          <a:off x="5598819" y="-1801832"/>
          <a:ext cx="994621" cy="10025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ka-GE" sz="1300" kern="1200" dirty="0"/>
            <a:t>საქართველოს კანონმდებლობაში განისაზღვრება ტერმინი „სახელმწიფო საწარმო“. საკანონმდებლო ინიციატივის პაკეტი წარედგინება საქართველოს პარლამენტს 2023 </a:t>
          </a:r>
          <a:r>
            <a:rPr lang="ka-GE" sz="1300" kern="1200" dirty="0" smtClean="0"/>
            <a:t>წელს;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ka-GE" sz="1300" kern="1200" dirty="0"/>
            <a:t>სახელმწიფო საწარმოთა რეფორმის პილოტირება, „სსე“-ს გარდა, დაიწყება სულ მცირე 3 </a:t>
          </a:r>
          <a:r>
            <a:rPr lang="ka-GE" sz="1300" kern="1200" dirty="0" smtClean="0"/>
            <a:t>საწარმოში.</a:t>
          </a:r>
          <a:endParaRPr lang="en-US" sz="1300" kern="1200" dirty="0"/>
        </a:p>
      </dsp:txBody>
      <dsp:txXfrm rot="-5400000">
        <a:off x="1083231" y="2762309"/>
        <a:ext cx="9977245" cy="897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D31D-F1EA-4D66-B2BA-150EFE6E9C08}">
      <dsp:nvSpPr>
        <dsp:cNvPr id="0" name=""/>
        <dsp:cNvSpPr/>
      </dsp:nvSpPr>
      <dsp:spPr>
        <a:xfrm rot="5400000">
          <a:off x="-221533" y="225182"/>
          <a:ext cx="1476891" cy="1033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2021</a:t>
          </a:r>
          <a:endParaRPr lang="en-US" sz="1300" kern="1200" dirty="0"/>
        </a:p>
      </dsp:txBody>
      <dsp:txXfrm rot="-5400000">
        <a:off x="1" y="520560"/>
        <a:ext cx="1033824" cy="443067"/>
      </dsp:txXfrm>
    </dsp:sp>
    <dsp:sp modelId="{8171303E-4344-42ED-AC61-3F1EF6E80C8F}">
      <dsp:nvSpPr>
        <dsp:cNvPr id="0" name=""/>
        <dsp:cNvSpPr/>
      </dsp:nvSpPr>
      <dsp:spPr>
        <a:xfrm rot="5400000">
          <a:off x="5768510" y="-4553964"/>
          <a:ext cx="605833" cy="10075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US" sz="1300" kern="1200" dirty="0" smtClean="0"/>
            <a:t>IMF-</a:t>
          </a:r>
          <a:r>
            <a:rPr lang="ka-GE" sz="1300" kern="1200" dirty="0" smtClean="0"/>
            <a:t>თან და </a:t>
          </a:r>
          <a:r>
            <a:rPr lang="en-US" sz="1300" kern="1200" dirty="0" smtClean="0"/>
            <a:t>USAID</a:t>
          </a:r>
          <a:r>
            <a:rPr lang="ka-GE" sz="1300" kern="1200" dirty="0" smtClean="0"/>
            <a:t>-თან ერთად დაიწყო დღგ-ის და საშემოსავლო გადასახადში არსებული შეღავათების შესწავლის პროცესი.</a:t>
          </a:r>
          <a:endParaRPr lang="en-US" sz="1300" kern="1200" dirty="0"/>
        </a:p>
      </dsp:txBody>
      <dsp:txXfrm rot="-5400000">
        <a:off x="1033824" y="210296"/>
        <a:ext cx="10045631" cy="546685"/>
      </dsp:txXfrm>
    </dsp:sp>
    <dsp:sp modelId="{72674F29-11F4-4790-9CB0-201F66679194}">
      <dsp:nvSpPr>
        <dsp:cNvPr id="0" name=""/>
        <dsp:cNvSpPr/>
      </dsp:nvSpPr>
      <dsp:spPr>
        <a:xfrm rot="5400000">
          <a:off x="-221533" y="1678677"/>
          <a:ext cx="1476891" cy="1033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2022</a:t>
          </a:r>
          <a:endParaRPr lang="en-US" sz="1300" kern="1200" dirty="0"/>
        </a:p>
      </dsp:txBody>
      <dsp:txXfrm rot="-5400000">
        <a:off x="1" y="1974055"/>
        <a:ext cx="1033824" cy="443067"/>
      </dsp:txXfrm>
    </dsp:sp>
    <dsp:sp modelId="{23AE5F87-ABAA-4938-9E22-50781FADD367}">
      <dsp:nvSpPr>
        <dsp:cNvPr id="0" name=""/>
        <dsp:cNvSpPr/>
      </dsp:nvSpPr>
      <dsp:spPr>
        <a:xfrm rot="5400000">
          <a:off x="5355282" y="-3058849"/>
          <a:ext cx="1432289" cy="10075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ka-GE" sz="1300" kern="1200" dirty="0" smtClean="0"/>
            <a:t>დასრულდება დღგ-ს და საშემოსავლო გადასახადის შეღავათების რაოდენობრივი განსაზღვრა</a:t>
          </a:r>
          <a:r>
            <a:rPr lang="en-US" sz="1300" kern="1200" dirty="0" smtClean="0"/>
            <a:t>;</a:t>
          </a:r>
          <a:r>
            <a:rPr lang="ka-GE" sz="1300" kern="1200" dirty="0" smtClean="0"/>
            <a:t> 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ka-GE" sz="1300" kern="1200" dirty="0" smtClean="0"/>
            <a:t>საბიუჯეტო კოდექსის ცვლილებით სავალდებულო ხდება ყოველწლიურად ბიუჯეტთან ერთად საგადასახადო დანახარჯებზე ინფორმაციის წარდგენა;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ka-GE" sz="1300" kern="1200" dirty="0" smtClean="0"/>
            <a:t>გამოიკვეთება შეღავათების ის მიმართულებები, რომლებზეც შესაძლებელია ეკონომიკური ეფექტების შეფასებების გაკეთება, რაც შესაძლებელს გახდის დაიწყოს საჯარო დისკუსიები შემდგომი ოპტიმიზაციისათვის.</a:t>
          </a:r>
          <a:endParaRPr lang="en-US" sz="1300" kern="1200" dirty="0"/>
        </a:p>
      </dsp:txBody>
      <dsp:txXfrm rot="-5400000">
        <a:off x="1033825" y="1332527"/>
        <a:ext cx="10005286" cy="1292451"/>
      </dsp:txXfrm>
    </dsp:sp>
    <dsp:sp modelId="{9D4C2419-2D84-4BD0-89DC-8DAF9FC2EE69}">
      <dsp:nvSpPr>
        <dsp:cNvPr id="0" name=""/>
        <dsp:cNvSpPr/>
      </dsp:nvSpPr>
      <dsp:spPr>
        <a:xfrm rot="5400000">
          <a:off x="-221533" y="3047723"/>
          <a:ext cx="1476891" cy="103382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2023</a:t>
          </a:r>
          <a:endParaRPr lang="en-US" sz="1300" kern="1200" dirty="0"/>
        </a:p>
      </dsp:txBody>
      <dsp:txXfrm rot="-5400000">
        <a:off x="1" y="3343101"/>
        <a:ext cx="1033824" cy="443067"/>
      </dsp:txXfrm>
    </dsp:sp>
    <dsp:sp modelId="{17E3B618-D869-44C0-B9DD-A4001FD9AF7C}">
      <dsp:nvSpPr>
        <dsp:cNvPr id="0" name=""/>
        <dsp:cNvSpPr/>
      </dsp:nvSpPr>
      <dsp:spPr>
        <a:xfrm rot="5400000">
          <a:off x="5732443" y="-1731423"/>
          <a:ext cx="677966" cy="10075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ka-GE" sz="1300" kern="1200" dirty="0" smtClean="0"/>
            <a:t>განხორციელდება ყველაზე მსხვილი საგადასახადო დანახარჯების ხარჯ-სარგებლიანობის ანალიზი.</a:t>
          </a:r>
          <a:endParaRPr lang="en-US" sz="1300" kern="1200" dirty="0"/>
        </a:p>
      </dsp:txBody>
      <dsp:txXfrm rot="-5400000">
        <a:off x="1033824" y="3000292"/>
        <a:ext cx="10042109" cy="611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0E0CC-C0E7-4E6C-9E6C-29099D114E8C}">
      <dsp:nvSpPr>
        <dsp:cNvPr id="0" name=""/>
        <dsp:cNvSpPr/>
      </dsp:nvSpPr>
      <dsp:spPr>
        <a:xfrm>
          <a:off x="869472" y="0"/>
          <a:ext cx="9812874" cy="1903882"/>
        </a:xfrm>
        <a:prstGeom prst="rightArrow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3F8693-F8F5-42BA-ACB1-07B097B1D322}">
      <dsp:nvSpPr>
        <dsp:cNvPr id="0" name=""/>
        <dsp:cNvSpPr/>
      </dsp:nvSpPr>
      <dsp:spPr>
        <a:xfrm>
          <a:off x="66494" y="568879"/>
          <a:ext cx="1768895" cy="7615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წინასწარი შერჩევა</a:t>
          </a:r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/</a:t>
          </a:r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შეფასება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3670" y="606055"/>
        <a:ext cx="1694543" cy="687200"/>
      </dsp:txXfrm>
    </dsp:sp>
    <dsp:sp modelId="{4E7F8347-99BD-410C-AE55-34C2584741E9}">
      <dsp:nvSpPr>
        <dsp:cNvPr id="0" name=""/>
        <dsp:cNvSpPr/>
      </dsp:nvSpPr>
      <dsp:spPr>
        <a:xfrm>
          <a:off x="2032443" y="571164"/>
          <a:ext cx="1803640" cy="7615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საბოლოო შერჩევა/შეფასება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069619" y="608340"/>
        <a:ext cx="1729288" cy="687200"/>
      </dsp:txXfrm>
    </dsp:sp>
    <dsp:sp modelId="{6C790763-C776-4653-B33E-573C8420C9C7}">
      <dsp:nvSpPr>
        <dsp:cNvPr id="0" name=""/>
        <dsp:cNvSpPr/>
      </dsp:nvSpPr>
      <dsp:spPr>
        <a:xfrm>
          <a:off x="4097640" y="571164"/>
          <a:ext cx="1673165" cy="7615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ბიუჯეტში ასახვა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134816" y="608340"/>
        <a:ext cx="1598813" cy="687200"/>
      </dsp:txXfrm>
    </dsp:sp>
    <dsp:sp modelId="{B9F92997-9001-48E1-B9A6-D7E1B8B85AA5}">
      <dsp:nvSpPr>
        <dsp:cNvPr id="0" name=""/>
        <dsp:cNvSpPr/>
      </dsp:nvSpPr>
      <dsp:spPr>
        <a:xfrm>
          <a:off x="6032362" y="571164"/>
          <a:ext cx="1848413" cy="7615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განხორციელება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069538" y="608340"/>
        <a:ext cx="1774061" cy="687200"/>
      </dsp:txXfrm>
    </dsp:sp>
    <dsp:sp modelId="{57BA8FDA-5141-4502-AF62-B18DF07B5687}">
      <dsp:nvSpPr>
        <dsp:cNvPr id="0" name=""/>
        <dsp:cNvSpPr/>
      </dsp:nvSpPr>
      <dsp:spPr>
        <a:xfrm>
          <a:off x="8142333" y="571164"/>
          <a:ext cx="1569338" cy="7615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მონიტორინგი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179509" y="608340"/>
        <a:ext cx="1494986" cy="687200"/>
      </dsp:txXfrm>
    </dsp:sp>
    <dsp:sp modelId="{AC70901B-E7C9-4142-8D0B-3600FD129C38}">
      <dsp:nvSpPr>
        <dsp:cNvPr id="0" name=""/>
        <dsp:cNvSpPr/>
      </dsp:nvSpPr>
      <dsp:spPr>
        <a:xfrm>
          <a:off x="9903999" y="579899"/>
          <a:ext cx="1569338" cy="7615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შესრულების შემდგომი შეფასება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941175" y="617075"/>
        <a:ext cx="1494986" cy="68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0.25479</cdr:x>
      <cdr:y>0.03922</cdr:y>
    </cdr:from>
    <cdr:to>
      <cdr:x>0.5568</cdr:x>
      <cdr:y>0.11547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1610" y="167950"/>
          <a:ext cx="1483568" cy="326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0.21418</cdr:x>
      <cdr:y>0</cdr:y>
    </cdr:from>
    <cdr:to>
      <cdr:x>0.61102</cdr:x>
      <cdr:y>0.09586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1243292" y="0"/>
          <a:ext cx="2303649" cy="41054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000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relaxedInse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a-GE" sz="1600" b="1" dirty="0" smtClean="0"/>
            <a:t>2 265,0 მლნ ლარი</a:t>
          </a:r>
          <a:endParaRPr lang="en-US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0.18884</cdr:x>
      <cdr:y>0.07471</cdr:y>
    </cdr:from>
    <cdr:to>
      <cdr:x>0.38708</cdr:x>
      <cdr:y>0.16756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57732" y="292851"/>
          <a:ext cx="2160142" cy="363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100" b="1" dirty="0" smtClean="0"/>
            <a:t>19 935,5 მლრდ ლარი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0.61501</cdr:x>
      <cdr:y>0.55554</cdr:y>
    </cdr:from>
    <cdr:to>
      <cdr:x>0.81325</cdr:x>
      <cdr:y>0.63872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701555" y="2177498"/>
          <a:ext cx="2160142" cy="326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100" b="1" dirty="0" smtClean="0"/>
            <a:t>4 212,4 მლრდ ლარი</a:t>
          </a:r>
          <a:endParaRPr lang="en-US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0.71078</cdr:x>
      <cdr:y>0.81465</cdr:y>
    </cdr:from>
    <cdr:to>
      <cdr:x>0.87608</cdr:x>
      <cdr:y>0.94021</cdr:y>
    </cdr:to>
    <cdr:cxnSp macro="">
      <cdr:nvCxnSpPr>
        <cdr:cNvPr id="5" name="Elbow Connector 4"/>
        <cdr:cNvCxnSpPr/>
      </cdr:nvCxnSpPr>
      <cdr:spPr>
        <a:xfrm xmlns:a="http://schemas.openxmlformats.org/drawingml/2006/main">
          <a:off x="3249668" y="2542592"/>
          <a:ext cx="755779" cy="391885"/>
        </a:xfrm>
        <a:prstGeom xmlns:a="http://schemas.openxmlformats.org/drawingml/2006/main" prst="bentConnector3">
          <a:avLst/>
        </a:prstGeom>
        <a:ln xmlns:a="http://schemas.openxmlformats.org/drawingml/2006/main" w="53975">
          <a:solidFill>
            <a:schemeClr val="accent6"/>
          </a:solidFill>
          <a:tailEnd type="triangle"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4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3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0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4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2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31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4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7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6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27615"/>
            <a:ext cx="11682101" cy="6332433"/>
          </a:xfrm>
          <a:prstGeom prst="rect">
            <a:avLst/>
          </a:prstGeom>
          <a:solidFill>
            <a:srgbClr val="22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7"/>
            <a:ext cx="11683049" cy="5749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21207" y="1113392"/>
            <a:ext cx="10983132" cy="0"/>
          </a:xfrm>
          <a:prstGeom prst="line">
            <a:avLst/>
          </a:prstGeom>
          <a:ln w="25400">
            <a:solidFill>
              <a:srgbClr val="22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9C6CDC-5275-4F1C-81D5-458AB19E7D28}" type="datetime1">
              <a:rPr lang="en-US" smtClean="0"/>
              <a:t>11/17/2022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87DB2-870F-4909-AA10-EAF9FBD44879}"/>
              </a:ext>
            </a:extLst>
          </p:cNvPr>
          <p:cNvSpPr/>
          <p:nvPr userDrawn="1"/>
        </p:nvSpPr>
        <p:spPr>
          <a:xfrm>
            <a:off x="769435" y="6269090"/>
            <a:ext cx="2566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600" b="0" dirty="0">
                <a:solidFill>
                  <a:srgbClr val="1D438B"/>
                </a:solidFill>
              </a:rPr>
              <a:t>ფინანსთა სამინისტრო</a:t>
            </a:r>
            <a:endParaRPr lang="en-US" sz="1600" b="0" dirty="0">
              <a:solidFill>
                <a:srgbClr val="1D438B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EB3645-8604-4CB8-AA92-5624B0E3D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519" y="6197380"/>
            <a:ext cx="477204" cy="4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3000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0A669F-4D76-41CA-ABD0-146C6D0957F6}" type="datetime1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>
            <a:solidFill>
              <a:srgbClr val="22499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hart" Target="../charts/chart30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2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chart" Target="../charts/char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620" y="1235886"/>
            <a:ext cx="10515600" cy="3028204"/>
          </a:xfrm>
        </p:spPr>
        <p:txBody>
          <a:bodyPr anchor="ctr" anchorCtr="0">
            <a:normAutofit/>
          </a:bodyPr>
          <a:lstStyle/>
          <a:p>
            <a:pPr algn="ctr"/>
            <a:r>
              <a:rPr lang="ka-GE" sz="4800" b="1" dirty="0" smtClean="0">
                <a:solidFill>
                  <a:schemeClr val="bg1"/>
                </a:solidFill>
              </a:rPr>
              <a:t>2023 წლის ბიუჯეტი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04501" y="4930420"/>
            <a:ext cx="9582736" cy="635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sz="2400" dirty="0">
                <a:solidFill>
                  <a:schemeClr val="bg1"/>
                </a:solidFill>
                <a:latin typeface="+mj-lt"/>
              </a:rPr>
              <a:t>საქართველოს ფინანსთა სამინისტრო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1CA1FE85-00B0-4924-80F8-5ED2589E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47" y="470841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980231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ნაერთი ბიუჯეტის რესურსი - 2023 წელი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18585" y="1477105"/>
            <a:ext cx="36299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600" b="1" dirty="0" smtClean="0"/>
              <a:t>გრძელდება ფისკალური კონსოლიდაცია - ნაერთი ბიუჯეტის დეფიციტი დაგეგმილია მშპ-ის 2,8%-ის ფარგლებში;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600" b="1" dirty="0" smtClean="0"/>
              <a:t>დეფიციტის ნომინალური მაჩვენებელი 2,3 მილიარდ ლარს შეადგენს;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600" b="1" dirty="0" smtClean="0"/>
              <a:t>2022 წელს ნაერთი ბიუჯეტის რესურსი შეადგენს 23,1 მილიარდ ლარს - 2022 წელთან შედარებით იზრდება 1,5 მილიარდი ლარით.</a:t>
            </a:r>
            <a:endParaRPr lang="en-US" sz="16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577706"/>
              </p:ext>
            </p:extLst>
          </p:nvPr>
        </p:nvGraphicFramePr>
        <p:xfrm>
          <a:off x="625151" y="1386619"/>
          <a:ext cx="7296539" cy="449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7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980231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ბიუჯეტის დეფიციტის კომპონენტები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21206" y="1436915"/>
          <a:ext cx="5804949" cy="428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>
          <a:xfrm>
            <a:off x="3340361" y="3578290"/>
            <a:ext cx="2687216" cy="33590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450285" y="1836102"/>
            <a:ext cx="1405713" cy="5021898"/>
            <a:chOff x="10563457" y="1871485"/>
            <a:chExt cx="1367188" cy="4958848"/>
          </a:xfrm>
        </p:grpSpPr>
        <p:pic>
          <p:nvPicPr>
            <p:cNvPr id="1026" name="Picture 2" descr="Stream World Bank | Listen to podcast episodes online for free on Sound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0623" y="4614491"/>
              <a:ext cx="1336064" cy="824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0623" y="5422992"/>
              <a:ext cx="1336063" cy="7749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80623" y="6218629"/>
              <a:ext cx="1350022" cy="61170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63458" y="3496478"/>
              <a:ext cx="1334350" cy="66327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63457" y="2926698"/>
              <a:ext cx="1334350" cy="5835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63457" y="4188378"/>
              <a:ext cx="1349803" cy="42611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63457" y="2448405"/>
              <a:ext cx="1300178" cy="59168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66664" y="1871485"/>
              <a:ext cx="1345102" cy="586268"/>
            </a:xfrm>
            <a:prstGeom prst="rect">
              <a:avLst/>
            </a:prstGeom>
          </p:spPr>
        </p:pic>
      </p:grp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762754"/>
              </p:ext>
            </p:extLst>
          </p:nvPr>
        </p:nvGraphicFramePr>
        <p:xfrm>
          <a:off x="5832944" y="1174719"/>
          <a:ext cx="6027575" cy="497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5821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636528" cy="64008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a-GE" b="1" dirty="0"/>
              <a:t>საპროცენტო განაკვეთი სესხებზე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50504"/>
              </p:ext>
            </p:extLst>
          </p:nvPr>
        </p:nvGraphicFramePr>
        <p:xfrm>
          <a:off x="5840963" y="1435608"/>
          <a:ext cx="5928351" cy="461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30529434"/>
              </p:ext>
            </p:extLst>
          </p:nvPr>
        </p:nvGraphicFramePr>
        <p:xfrm>
          <a:off x="243926" y="1088136"/>
          <a:ext cx="5597037" cy="467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49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980231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რესურსის განაწილება ბიუჯეტებს შორის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47961" y="1270698"/>
            <a:ext cx="8696077" cy="886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a-GE" sz="1600" dirty="0" smtClean="0">
                <a:solidFill>
                  <a:schemeClr val="bg1"/>
                </a:solidFill>
              </a:rPr>
              <a:t>ნაერთი ბიუჯეტის რესურსი - 23,1 მლრდ ლარი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156270"/>
              </p:ext>
            </p:extLst>
          </p:nvPr>
        </p:nvGraphicFramePr>
        <p:xfrm>
          <a:off x="400050" y="2157348"/>
          <a:ext cx="10896600" cy="378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4617924" y="4736972"/>
            <a:ext cx="2651352" cy="597159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1050" b="1" dirty="0" smtClean="0"/>
              <a:t>გადასესხება -  179,0 მლნ ლარი</a:t>
            </a:r>
            <a:endParaRPr lang="en-US" sz="1050" b="1" dirty="0"/>
          </a:p>
        </p:txBody>
      </p:sp>
      <p:sp>
        <p:nvSpPr>
          <p:cNvPr id="12" name="Right Arrow 11"/>
          <p:cNvSpPr/>
          <p:nvPr/>
        </p:nvSpPr>
        <p:spPr>
          <a:xfrm>
            <a:off x="4617924" y="3921979"/>
            <a:ext cx="2608920" cy="530506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1050" b="1" dirty="0" smtClean="0"/>
              <a:t>ტრანსფერები-873,5 მლნ ლარი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9720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980231" cy="640080"/>
          </a:xfrm>
        </p:spPr>
        <p:txBody>
          <a:bodyPr>
            <a:normAutofit/>
          </a:bodyPr>
          <a:lstStyle/>
          <a:p>
            <a:r>
              <a:rPr lang="ka-GE" b="1" dirty="0" smtClean="0">
                <a:solidFill>
                  <a:schemeClr val="tx1"/>
                </a:solidFill>
              </a:rPr>
              <a:t>ძირითადი მიმართულებების დაფინანსება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18585" y="1265916"/>
            <a:ext cx="38966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b="1" dirty="0" smtClean="0"/>
              <a:t>2023 წელს ნაერთი ბიუჯეტის ხარჯვითი ნაწილის რესურსი -  23,1 მილიარდი ლარი;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400" b="1" dirty="0"/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ka-GE" sz="1400" dirty="0"/>
              <a:t>7,0 მილიარდი </a:t>
            </a:r>
            <a:r>
              <a:rPr lang="ka-GE" sz="1400" dirty="0" smtClean="0"/>
              <a:t>ლარი, არსებული რესურსის 30% - სოციალური და ჯანდაცვის პროგრამები;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ka-GE" sz="1400" dirty="0" smtClean="0"/>
              <a:t>6,1 მილიარდი ლარი, რესურსის 26% - ინფრასტრუქტურული პროექტები და ეკონომიკის ხელშემწყობი პროგრამები;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ka-GE" sz="1400" dirty="0" smtClean="0"/>
              <a:t>2,6 მილიარდი ლარი, რესურსის 11% - განათლება და მეცნიერება;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ka-GE" sz="1400" dirty="0" smtClean="0"/>
              <a:t>2,5 მილიარდი ლარი, რესურსის 11% - თავდაცვა და უსაფრთხოება;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ka-GE" sz="1400" dirty="0" smtClean="0"/>
              <a:t>ყველა სხვა მიმართულებაზე ჯამში არსებული რესურსის 22% მიიმართება.</a:t>
            </a:r>
            <a:endParaRPr lang="en-US" sz="1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997287"/>
              </p:ext>
            </p:extLst>
          </p:nvPr>
        </p:nvGraphicFramePr>
        <p:xfrm>
          <a:off x="382555" y="1265916"/>
          <a:ext cx="7636030" cy="470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57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319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თავდაცვა და უსაფრთხოება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48005" y="1166327"/>
            <a:ext cx="4806572" cy="11114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tx1"/>
                </a:solidFill>
              </a:rPr>
              <a:t>2022წ. – 2 195,6 მლრდ ლარი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41954" y="1166327"/>
            <a:ext cx="4806572" cy="11114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tx1"/>
                </a:solidFill>
              </a:rPr>
              <a:t>2023წ. – 2 510,0 მლრდ ლარი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55976" y="1088136"/>
            <a:ext cx="2575247" cy="1189631"/>
          </a:xfrm>
          <a:prstGeom prst="rightArrow">
            <a:avLst/>
          </a:prstGeom>
          <a:gradFill>
            <a:gsLst>
              <a:gs pos="0">
                <a:schemeClr val="accent6"/>
              </a:gs>
              <a:gs pos="50000">
                <a:schemeClr val="accent6"/>
              </a:gs>
              <a:gs pos="100000">
                <a:schemeClr val="accent6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314,4 </a:t>
            </a:r>
          </a:p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მლნ ლარი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064670"/>
              </p:ext>
            </p:extLst>
          </p:nvPr>
        </p:nvGraphicFramePr>
        <p:xfrm>
          <a:off x="312891" y="2542593"/>
          <a:ext cx="4946532" cy="31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886163"/>
              </p:ext>
            </p:extLst>
          </p:nvPr>
        </p:nvGraphicFramePr>
        <p:xfrm>
          <a:off x="5259423" y="2277767"/>
          <a:ext cx="4572000" cy="32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45240" y="5020396"/>
            <a:ext cx="294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accent6"/>
                </a:solidFill>
              </a:rPr>
              <a:t>გათვალისწინებულია ხელფასების 20%-იანი ზრდა</a:t>
            </a:r>
            <a:r>
              <a:rPr lang="en-US" sz="1600" b="1" dirty="0" smtClean="0">
                <a:solidFill>
                  <a:schemeClr val="accent6"/>
                </a:solidFill>
              </a:rPr>
              <a:t> - 293,</a:t>
            </a:r>
            <a:r>
              <a:rPr lang="ka-GE" sz="1600" b="1" dirty="0" smtClean="0">
                <a:solidFill>
                  <a:schemeClr val="accent6"/>
                </a:solidFill>
              </a:rPr>
              <a:t>8</a:t>
            </a:r>
            <a:r>
              <a:rPr lang="en-US" sz="1600" b="1" dirty="0" smtClean="0">
                <a:solidFill>
                  <a:schemeClr val="accent6"/>
                </a:solidFill>
              </a:rPr>
              <a:t> </a:t>
            </a:r>
            <a:r>
              <a:rPr lang="ka-GE" sz="1600" b="1" dirty="0" smtClean="0">
                <a:solidFill>
                  <a:schemeClr val="accent6"/>
                </a:solidFill>
              </a:rPr>
              <a:t>მლნ ლარი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319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სოციალური დაცვის პროგრამები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4866" y="5614970"/>
            <a:ext cx="588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იძულებით გადაადგილებულ პირთა განსახლებისთვის იწყება </a:t>
            </a:r>
            <a:r>
              <a:rPr lang="ka-GE" sz="1400" b="1" dirty="0"/>
              <a:t>7 ათას ბინაზე გათვლილი კომპლექსების </a:t>
            </a:r>
            <a:r>
              <a:rPr lang="ka-GE" sz="1400" b="1" dirty="0" smtClean="0"/>
              <a:t>მშენებლობა - 2023 </a:t>
            </a:r>
            <a:r>
              <a:rPr lang="ka-GE" sz="1400" b="1" dirty="0"/>
              <a:t>წელს გამოყოფილია 230,0 მლნ </a:t>
            </a:r>
            <a:r>
              <a:rPr lang="ka-GE" sz="1400" b="1" dirty="0" smtClean="0"/>
              <a:t>ლარი</a:t>
            </a:r>
            <a:r>
              <a:rPr lang="en-US" sz="1400" b="1" dirty="0" smtClean="0"/>
              <a:t>.</a:t>
            </a:r>
            <a:endParaRPr lang="ka-GE" sz="1400" b="1" dirty="0"/>
          </a:p>
          <a:p>
            <a:pPr indent="-176213">
              <a:buFont typeface="Arial" panose="020B0604020202020204" pitchFamily="34" charset="0"/>
              <a:buChar char="•"/>
            </a:pPr>
            <a:endParaRPr lang="ka-GE" sz="14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87464"/>
              </p:ext>
            </p:extLst>
          </p:nvPr>
        </p:nvGraphicFramePr>
        <p:xfrm>
          <a:off x="317241" y="1088136"/>
          <a:ext cx="5075853" cy="468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915609" y="1737119"/>
            <a:ext cx="5906277" cy="1274543"/>
            <a:chOff x="5911834" y="1626166"/>
            <a:chExt cx="5736692" cy="2309152"/>
          </a:xfrm>
        </p:grpSpPr>
        <p:sp>
          <p:nvSpPr>
            <p:cNvPr id="5" name="Rectangle 4"/>
            <p:cNvSpPr/>
            <p:nvPr/>
          </p:nvSpPr>
          <p:spPr>
            <a:xfrm>
              <a:off x="5911834" y="1626166"/>
              <a:ext cx="5736692" cy="4945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a-GE" sz="1200" b="1" dirty="0" smtClean="0"/>
                <a:t>70 წლის და მეტი ასაკის პირთა პენსია</a:t>
              </a:r>
              <a:r>
                <a:rPr lang="en-US" sz="1200" b="1" dirty="0" smtClean="0"/>
                <a:t> - </a:t>
              </a:r>
              <a:r>
                <a:rPr lang="ka-GE" sz="1200" b="1" dirty="0" smtClean="0">
                  <a:solidFill>
                    <a:schemeClr val="tx1"/>
                  </a:solidFill>
                </a:rPr>
                <a:t>ზრდა 21.7%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04857" y="2275932"/>
              <a:ext cx="2472613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მაღალმთიან დასახლებებში</a:t>
              </a:r>
              <a:endParaRPr lang="en-US" sz="12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04858" y="3164677"/>
              <a:ext cx="2472612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დანარჩენი პენსიონერებისთვის</a:t>
              </a:r>
              <a:endParaRPr lang="en-US" sz="12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805005" y="3164677"/>
              <a:ext cx="684229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300</a:t>
              </a:r>
              <a:endParaRPr lang="en-US" sz="12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007831" y="3164677"/>
              <a:ext cx="640695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365</a:t>
              </a:r>
              <a:endParaRPr lang="en-US" sz="1200" b="1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9657184" y="3164678"/>
              <a:ext cx="1212979" cy="77064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65</a:t>
              </a:r>
              <a:endParaRPr lang="en-US" sz="12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805004" y="2273399"/>
              <a:ext cx="684229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360</a:t>
              </a:r>
              <a:endParaRPr lang="en-US" sz="12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1007831" y="2273399"/>
              <a:ext cx="640695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438</a:t>
              </a:r>
              <a:endParaRPr lang="en-US" sz="1200" b="1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9657184" y="2257363"/>
              <a:ext cx="1212979" cy="77064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78</a:t>
              </a:r>
              <a:endParaRPr lang="en-US" sz="12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15609" y="3157971"/>
            <a:ext cx="5906279" cy="1274543"/>
            <a:chOff x="5911833" y="1626166"/>
            <a:chExt cx="5736693" cy="2309152"/>
          </a:xfrm>
        </p:grpSpPr>
        <p:sp>
          <p:nvSpPr>
            <p:cNvPr id="31" name="Rectangle 30"/>
            <p:cNvSpPr/>
            <p:nvPr/>
          </p:nvSpPr>
          <p:spPr>
            <a:xfrm>
              <a:off x="5911833" y="1626166"/>
              <a:ext cx="5736693" cy="4945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a-GE" sz="1200" b="1" dirty="0" smtClean="0"/>
                <a:t>70 წლამდე ასაკის პირთა პენსია</a:t>
              </a:r>
              <a:r>
                <a:rPr lang="en-US" sz="1200" b="1" dirty="0"/>
                <a:t> - </a:t>
              </a:r>
              <a:r>
                <a:rPr lang="ka-GE" sz="1200" b="1" dirty="0">
                  <a:solidFill>
                    <a:schemeClr val="tx1"/>
                  </a:solidFill>
                </a:rPr>
                <a:t>ზრდა </a:t>
              </a:r>
              <a:r>
                <a:rPr lang="ka-GE" sz="1200" b="1" dirty="0" smtClean="0">
                  <a:solidFill>
                    <a:schemeClr val="tx1"/>
                  </a:solidFill>
                </a:rPr>
                <a:t>13,5%</a:t>
              </a:r>
              <a:endParaRPr lang="en-US" sz="12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204857" y="2275932"/>
              <a:ext cx="2472613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მაღალმთიან დასახლებებში</a:t>
              </a:r>
              <a:endParaRPr lang="en-US" sz="1200" b="1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204858" y="3164677"/>
              <a:ext cx="2472612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დანარჩენი პენსიონერებისთვის</a:t>
              </a:r>
              <a:endParaRPr lang="en-US" sz="12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805005" y="3164677"/>
              <a:ext cx="684229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260</a:t>
              </a:r>
              <a:endParaRPr lang="en-US" sz="1200" b="1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1007831" y="3164677"/>
              <a:ext cx="640695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295</a:t>
              </a:r>
              <a:endParaRPr lang="en-US" sz="1200" b="1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9657184" y="3164678"/>
              <a:ext cx="1212979" cy="77064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35</a:t>
              </a:r>
              <a:endParaRPr lang="en-US" sz="1200" b="1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805004" y="2273399"/>
              <a:ext cx="684229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312</a:t>
              </a:r>
              <a:endParaRPr lang="en-US" sz="1200" b="1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1007831" y="2273399"/>
              <a:ext cx="640695" cy="77064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354</a:t>
              </a:r>
              <a:endParaRPr lang="en-US" sz="1200" b="1" dirty="0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9657184" y="2257363"/>
              <a:ext cx="1212979" cy="77064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200" b="1" dirty="0" smtClean="0"/>
                <a:t>42</a:t>
              </a:r>
              <a:endParaRPr lang="en-US" sz="1200" b="1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096000" y="1106784"/>
            <a:ext cx="572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2023 წელს სოციალური დაცვის პროგრამები იზრდება 640,0 მლნ ლარით და  5 340 მლნ ლარს შეადგენს: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15607" y="4628068"/>
            <a:ext cx="5906279" cy="4685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200" b="1" dirty="0" smtClean="0"/>
              <a:t>მკვეთრად </a:t>
            </a:r>
            <a:r>
              <a:rPr lang="ka-GE" sz="1200" b="1" dirty="0"/>
              <a:t>გამოხატული და 18 წლამდე შშმ პირთა </a:t>
            </a:r>
            <a:r>
              <a:rPr lang="ka-GE" sz="1200" b="1" dirty="0" smtClean="0"/>
              <a:t>დახმარება იზრდება </a:t>
            </a:r>
            <a:r>
              <a:rPr lang="ka-GE" sz="1200" b="1" dirty="0"/>
              <a:t>65 ლარით</a:t>
            </a:r>
            <a:endParaRPr lang="en-US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5915606" y="5199851"/>
            <a:ext cx="5906279" cy="3501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200" b="1" dirty="0" smtClean="0"/>
              <a:t>სხვა </a:t>
            </a:r>
            <a:r>
              <a:rPr lang="ka-GE" sz="1200" b="1" dirty="0"/>
              <a:t>კატეგორიის შშმ პირთა დახმარების ზრდა 35 ლარით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248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319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ჯანდაცვის პროგრამები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3519" y="1265916"/>
            <a:ext cx="5425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2023 წელს ჯანდაცვის პროგრამებზე გამოყოფილია 1 626,0 მლნ ლარი, რომლის ფარგლებში:</a:t>
            </a:r>
          </a:p>
          <a:p>
            <a:endParaRPr lang="ka-GE" sz="1600" b="1" dirty="0"/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ka-GE" sz="1600" dirty="0" smtClean="0"/>
              <a:t>საყოველთაო ჯანდაცვის პროგრამა - 850,0 მლნ ლარი;</a:t>
            </a:r>
          </a:p>
          <a:p>
            <a:pPr marL="920750" lvl="1" indent="-285750">
              <a:buFont typeface="Wingdings" panose="05000000000000000000" pitchFamily="2" charset="2"/>
              <a:buChar char="ü"/>
            </a:pPr>
            <a:r>
              <a:rPr lang="ka-GE" sz="1600" i="1" dirty="0" smtClean="0"/>
              <a:t>განხორციელდება ქრონიკული მედიკამენტების პროგრამის გაფართოება;</a:t>
            </a:r>
          </a:p>
          <a:p>
            <a:pPr marL="920750" lvl="1" indent="-285750">
              <a:buFont typeface="Wingdings" panose="05000000000000000000" pitchFamily="2" charset="2"/>
              <a:buChar char="ü"/>
            </a:pPr>
            <a:r>
              <a:rPr lang="ka-GE" sz="1600" i="1" dirty="0" smtClean="0"/>
              <a:t>რიგ მიმართულებებზე დაინერგება დაფინანსების ახალი მოდელი;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ka-GE" sz="1600" dirty="0" smtClean="0"/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ka-GE" sz="1600" dirty="0" smtClean="0"/>
              <a:t>განხორციელდება სასწრაფოს პერსონალის ხელფასების 10%-იანი ზრდა;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ka-GE" sz="1600" dirty="0"/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ka-GE" sz="1600" dirty="0" smtClean="0"/>
              <a:t>სოფლის ექიმების/ექთნების ანაზღაურების 100 ლარით ზრდა;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ka-GE" sz="1600" dirty="0"/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ka-GE" sz="1600" dirty="0" smtClean="0"/>
              <a:t>კორონავირუსთან დაკავშირებული ხარჯები მცირდება თითქმის 500,0 მლნ ლარით და 63,0 მლნ ლარს შეადგენს</a:t>
            </a:r>
            <a:r>
              <a:rPr lang="en-US" sz="1600" dirty="0" smtClean="0"/>
              <a:t>.</a:t>
            </a:r>
            <a:endParaRPr lang="ka-GE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036125"/>
              </p:ext>
            </p:extLst>
          </p:nvPr>
        </p:nvGraphicFramePr>
        <p:xfrm>
          <a:off x="410546" y="1346844"/>
          <a:ext cx="5685454" cy="452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6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319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განათლება და მეცნიერება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168442"/>
            <a:ext cx="555252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/>
              <a:t>2023 წელს განათლებისა და მეცნიერების დაფინანსება გაზრდილია 370 მლნ ლარით და 2 550 მლნ ლარს შეადგენს - გათვალისწინებულია:</a:t>
            </a:r>
          </a:p>
          <a:p>
            <a:endParaRPr lang="ka-GE" sz="1400" b="1" dirty="0"/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ka-GE" sz="1400" dirty="0" smtClean="0"/>
              <a:t>საბავშვო ბაღებში ხელფასების 100 ლარიანი ზრდა;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ka-GE" sz="1400" dirty="0" smtClean="0"/>
              <a:t>საჯარო სკოლებში სტატუსის მქონე მასწავლებელთა დანამატების 125 ლარით ზრდა;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ka-GE" sz="1400" dirty="0" smtClean="0"/>
              <a:t>საჯარო სკოლების ადმინისტრაციული პერსონალის ხელფასების 10%-იანი ზრდა;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ka-GE" sz="1400" dirty="0" smtClean="0"/>
              <a:t>სკოლის მანდატურების ხელფასების 125 ლარით ზრდა;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ka-GE" sz="1400" dirty="0" smtClean="0"/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ka-GE" sz="1400" dirty="0" smtClean="0"/>
              <a:t>პროფესიული განათლების მასწავლებელთა საათობრივი ანაზღაურების 15-დან 18 ლარამდე ზრდა;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ka-GE" sz="1400" dirty="0" smtClean="0"/>
              <a:t>იწყება 500 სკოლის მშენებლობა-რეაბილიტაცია, რისთვისაც 2023 წელს გამოყოფილია 300,0 მლნ ლარი.</a:t>
            </a:r>
            <a:endParaRPr lang="ka-GE" sz="1400" dirty="0"/>
          </a:p>
          <a:p>
            <a:pPr marL="354013" indent="-176213">
              <a:buFont typeface="Arial" panose="020B0604020202020204" pitchFamily="34" charset="0"/>
              <a:buChar char="•"/>
            </a:pPr>
            <a:endParaRPr lang="ka-GE" sz="11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854477"/>
              </p:ext>
            </p:extLst>
          </p:nvPr>
        </p:nvGraphicFramePr>
        <p:xfrm>
          <a:off x="242596" y="1286815"/>
          <a:ext cx="5709606" cy="435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4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319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ეკონომიკური ზრდის ხელშეწყობა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21207" y="1088136"/>
          <a:ext cx="5411754" cy="432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Elbow Connector 8"/>
          <p:cNvCxnSpPr/>
          <p:nvPr/>
        </p:nvCxnSpPr>
        <p:spPr>
          <a:xfrm flipV="1">
            <a:off x="5060549" y="1315617"/>
            <a:ext cx="1918749" cy="1614585"/>
          </a:xfrm>
          <a:prstGeom prst="bentConnector3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06824"/>
              </p:ext>
            </p:extLst>
          </p:nvPr>
        </p:nvGraphicFramePr>
        <p:xfrm>
          <a:off x="6504742" y="3755345"/>
          <a:ext cx="51437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Elbow Connector 11"/>
          <p:cNvCxnSpPr/>
          <p:nvPr/>
        </p:nvCxnSpPr>
        <p:spPr>
          <a:xfrm>
            <a:off x="5060549" y="3526519"/>
            <a:ext cx="1918749" cy="457652"/>
          </a:xfrm>
          <a:prstGeom prst="bentConnector3">
            <a:avLst/>
          </a:prstGeom>
          <a:ln w="38100">
            <a:solidFill>
              <a:schemeClr val="accent2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3227084" y="5075853"/>
            <a:ext cx="457200" cy="858416"/>
          </a:xfrm>
          <a:prstGeom prst="downArrow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206161"/>
              </p:ext>
            </p:extLst>
          </p:nvPr>
        </p:nvGraphicFramePr>
        <p:xfrm>
          <a:off x="6084866" y="1088136"/>
          <a:ext cx="5945209" cy="277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91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72584" cy="640080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სრულიად გამჭვირვალე ბიუჯეტი - ღია ბიუჯეტის ინდექსი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(OBI)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1412-A929-49FA-BA78-E8732F7B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1357" y="6284865"/>
            <a:ext cx="3276600" cy="274324"/>
          </a:xfrm>
        </p:spPr>
        <p:txBody>
          <a:bodyPr/>
          <a:lstStyle/>
          <a:p>
            <a:fld id="{9860EDB8-5305-433F-BE41-D7A86D811DB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895282"/>
              </p:ext>
            </p:extLst>
          </p:nvPr>
        </p:nvGraphicFramePr>
        <p:xfrm>
          <a:off x="251927" y="1109990"/>
          <a:ext cx="5844073" cy="509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024249"/>
              </p:ext>
            </p:extLst>
          </p:nvPr>
        </p:nvGraphicFramePr>
        <p:xfrm>
          <a:off x="5607698" y="1299696"/>
          <a:ext cx="6186093" cy="340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70459" y="4868515"/>
            <a:ext cx="6148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400" b="1" dirty="0" smtClean="0"/>
              <a:t>ღია ბიუჯეტის ინდექსის მიხედვით 2017 წლიდან საქართველო</a:t>
            </a:r>
            <a:r>
              <a:rPr lang="en-US" sz="1400" b="1" dirty="0" smtClean="0"/>
              <a:t> </a:t>
            </a:r>
            <a:r>
              <a:rPr lang="ka-GE" sz="1400" b="1" dirty="0" smtClean="0"/>
              <a:t>სრულიად გამჭვირვალე ქვეყნების სიაშია;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a-GE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400" b="1" dirty="0" smtClean="0"/>
              <a:t>2021 წლის შეფასებით საქართველო ბიუჯეტის გამჭ</a:t>
            </a:r>
            <a:r>
              <a:rPr lang="ka-GE" sz="1400" b="1" dirty="0"/>
              <a:t>ვ</a:t>
            </a:r>
            <a:r>
              <a:rPr lang="ka-GE" sz="1400" b="1" dirty="0" smtClean="0"/>
              <a:t>ირვალობით პირველ ადგილზეა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556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319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ინფრასტრუქტურა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073301"/>
              </p:ext>
            </p:extLst>
          </p:nvPr>
        </p:nvGraphicFramePr>
        <p:xfrm>
          <a:off x="0" y="1262743"/>
          <a:ext cx="11538857" cy="5026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9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319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გარემოს დაცვა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156666"/>
              </p:ext>
            </p:extLst>
          </p:nvPr>
        </p:nvGraphicFramePr>
        <p:xfrm>
          <a:off x="0" y="1357603"/>
          <a:ext cx="10680441" cy="439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319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კულტურა და სპორტი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37591" y="1517706"/>
          <a:ext cx="5458409" cy="422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575853"/>
              </p:ext>
            </p:extLst>
          </p:nvPr>
        </p:nvGraphicFramePr>
        <p:xfrm>
          <a:off x="5949008" y="1085407"/>
          <a:ext cx="60035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105293"/>
              </p:ext>
            </p:extLst>
          </p:nvPr>
        </p:nvGraphicFramePr>
        <p:xfrm>
          <a:off x="5982477" y="3732571"/>
          <a:ext cx="6083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48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319" cy="640080"/>
          </a:xfrm>
        </p:spPr>
        <p:txBody>
          <a:bodyPr>
            <a:normAutofit/>
          </a:bodyPr>
          <a:lstStyle/>
          <a:p>
            <a:r>
              <a:rPr lang="ka-GE" b="1" dirty="0" smtClean="0"/>
              <a:t>საჯარო სექტორის მდგრადობა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209929"/>
            <a:ext cx="555252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შეზღუდული სახელფასო პოლიტიკის შედეგად საჯარო სექტორში ხელფასის თანაფარდობა კერძო სექტორთან, 2014 წელს არსებული 94%-იდან, 2021 წელს 80%-ზე დაბალ ნიშნულზე ჩამოვიდა;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2022 წელს პირველი ნაბიჯი გადაიდგა ხელფასები მოსაწესრიგებლად და საბაზო ხელფასი 10%-ით გაიზარდა;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2022 წელს კერძო სექტორში ზრდა უფრო მაღალია, შედეგად </a:t>
            </a:r>
            <a:r>
              <a:rPr lang="en-US" sz="1400" dirty="0" smtClean="0"/>
              <a:t>II </a:t>
            </a:r>
            <a:r>
              <a:rPr lang="ka-GE" sz="1400" dirty="0" smtClean="0"/>
              <a:t>კვარტალში საჯარო სექტორში საშუალო ხელფასი კერძო სექტორში არსებულის 74%-ს შეადგენს;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b="1" dirty="0" smtClean="0"/>
              <a:t>2023 წლის ბიუჯეტში გათვალისწინებულია ხელფასების 10%-იანი ზრდა;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b="1" dirty="0" smtClean="0"/>
              <a:t>თავდაცვისა და უსაფრთხოების მიმართულებით გათვალისწინებული 20%-იანი ზრდის გარდა, დანარჩენი მოხელეების ხელფასების მატების ხარჯი შეადგენს 130,0 მლნ ლარს;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b="1" dirty="0" smtClean="0"/>
              <a:t>ხელფასების ზრდის რეგულირების მიზნით წარმოდგენილი საკანონმდებლო ინიციატივა უზრუნველყოფს კერძო სექტორის პარალელურად საჯარო სექტორში ხელფასების ზრდას.</a:t>
            </a:r>
            <a:endParaRPr lang="ka-G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400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563346"/>
              </p:ext>
            </p:extLst>
          </p:nvPr>
        </p:nvGraphicFramePr>
        <p:xfrm>
          <a:off x="233265" y="1209929"/>
          <a:ext cx="58627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233360"/>
              </p:ext>
            </p:extLst>
          </p:nvPr>
        </p:nvGraphicFramePr>
        <p:xfrm>
          <a:off x="233266" y="4236097"/>
          <a:ext cx="5862734" cy="1972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72584" cy="640080"/>
          </a:xfrm>
        </p:spPr>
        <p:txBody>
          <a:bodyPr>
            <a:noAutofit/>
          </a:bodyPr>
          <a:lstStyle/>
          <a:p>
            <a:r>
              <a:rPr lang="ka-GE" b="1" dirty="0" smtClean="0"/>
              <a:t>მიმდინარე რეფორმები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1412-A929-49FA-BA78-E8732F7B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3167" y="6293052"/>
            <a:ext cx="3276600" cy="274324"/>
          </a:xfrm>
        </p:spPr>
        <p:txBody>
          <a:bodyPr/>
          <a:lstStyle/>
          <a:p>
            <a:fld id="{9860EDB8-5305-433F-BE41-D7A86D811DB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94130053"/>
              </p:ext>
            </p:extLst>
          </p:nvPr>
        </p:nvGraphicFramePr>
        <p:xfrm>
          <a:off x="539496" y="1810139"/>
          <a:ext cx="11109030" cy="425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539496" y="1353112"/>
            <a:ext cx="4950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/>
              <a:t>სახელმწიფო საწარმოების რეფორმა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21612" cy="640080"/>
          </a:xfrm>
        </p:spPr>
        <p:txBody>
          <a:bodyPr>
            <a:noAutofit/>
          </a:bodyPr>
          <a:lstStyle/>
          <a:p>
            <a:r>
              <a:rPr lang="ka-GE" sz="2100" b="1" dirty="0" smtClean="0"/>
              <a:t>მიმდინარე რეფორმები</a:t>
            </a:r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19853190"/>
              </p:ext>
            </p:extLst>
          </p:nvPr>
        </p:nvGraphicFramePr>
        <p:xfrm>
          <a:off x="621368" y="1729272"/>
          <a:ext cx="11109030" cy="4306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21207" y="1175656"/>
            <a:ext cx="10921612" cy="4660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საგადასახადო შეღავათების (დანახარჯების) ანალიზი/ოპტიმიზაცია</a:t>
            </a:r>
            <a:endParaRPr lang="en-US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9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21612" cy="640080"/>
          </a:xfrm>
        </p:spPr>
        <p:txBody>
          <a:bodyPr>
            <a:noAutofit/>
          </a:bodyPr>
          <a:lstStyle/>
          <a:p>
            <a:r>
              <a:rPr lang="ka-GE" sz="2100" b="1" dirty="0" smtClean="0"/>
              <a:t>მიმდინარე რეფორმები</a:t>
            </a:r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1207" y="1175656"/>
            <a:ext cx="10921612" cy="4660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სახელმწიფო ინვესტიციების მართვა</a:t>
            </a:r>
            <a:endParaRPr lang="en-US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185022"/>
              </p:ext>
            </p:extLst>
          </p:nvPr>
        </p:nvGraphicFramePr>
        <p:xfrm>
          <a:off x="249076" y="2220250"/>
          <a:ext cx="11544558" cy="190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8517" y="2155170"/>
            <a:ext cx="6886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საინვესტიციო/კაპიტალური </a:t>
            </a:r>
            <a:r>
              <a:rPr lang="ka-GE" sz="1600" b="1" dirty="0">
                <a:latin typeface="Calibri" panose="020F0502020204030204" pitchFamily="34" charset="0"/>
                <a:cs typeface="Calibri" panose="020F0502020204030204" pitchFamily="34" charset="0"/>
              </a:rPr>
              <a:t>პროექტების მართვის ეტაპები: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517" y="4124132"/>
            <a:ext cx="10677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IMF</a:t>
            </a:r>
            <a:r>
              <a:rPr lang="ka-GE" sz="1400" dirty="0" smtClean="0"/>
              <a:t>-ის და მსოფლიო ბანკის ტექნიკური დახმარების ფარგლებში 2022 წლის ბოლომდე განახლდება საინვესტიციო პროექტების მართვის მეთოდოლოგია;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2023 წლიდან, ყველა ახალ საინვესტიციო პროექტზე, რომელთა ღირებულება აღემატება 20 მილიონ ლარს განხორციელდება შეფასება განახლებული მეთოდოლოგიის მიხედვით;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 smtClean="0"/>
              <a:t>საბიუჯეტო კოდექსის ცვლილებების მიხედვით, სავალდებულო ხდება მეთოდოლოგიის მიხედვით შერჩეული ყველა პროექტის შეფასება თან დაერთოს საბიუჯეტო დოკუმენტაციას.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86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1CA1FE85-00B0-4924-80F8-5ED2589E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35" y="2244855"/>
            <a:ext cx="1970726" cy="197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49249" y="3899573"/>
            <a:ext cx="7381931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dirty="0" smtClean="0">
                <a:solidFill>
                  <a:schemeClr val="bg1"/>
                </a:solidFill>
              </a:rPr>
              <a:t>მადლობა ყურადღებისთვის!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72584" cy="640080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ბიუჯეტის აღრიცხვიანობა და ანგარიშვალდებულება (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WB – PEFA)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1412-A929-49FA-BA78-E8732F7B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1357" y="6284865"/>
            <a:ext cx="3276600" cy="274324"/>
          </a:xfrm>
        </p:spPr>
        <p:txBody>
          <a:bodyPr/>
          <a:lstStyle/>
          <a:p>
            <a:fld id="{9860EDB8-5305-433F-BE41-D7A86D811DB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207" y="1218744"/>
            <a:ext cx="11272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400" b="1" i="1" dirty="0">
                <a:solidFill>
                  <a:schemeClr val="bg2">
                    <a:lumMod val="25000"/>
                  </a:schemeClr>
                </a:solidFill>
              </a:rPr>
              <a:t>PEFA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ka-GE" sz="1400" b="1" i="1" dirty="0" smtClean="0">
                <a:solidFill>
                  <a:schemeClr val="bg2">
                    <a:lumMod val="25000"/>
                  </a:schemeClr>
                </a:solidFill>
              </a:rPr>
              <a:t> საჯარო </a:t>
            </a:r>
            <a:r>
              <a:rPr lang="ka-GE" sz="1400" b="1" i="1" dirty="0">
                <a:solidFill>
                  <a:schemeClr val="bg2">
                    <a:lumMod val="25000"/>
                  </a:schemeClr>
                </a:solidFill>
              </a:rPr>
              <a:t>ფინანსების მართვის შეფასების </a:t>
            </a:r>
            <a:r>
              <a:rPr lang="ka-GE" sz="1400" b="1" i="1" dirty="0" smtClean="0">
                <a:solidFill>
                  <a:schemeClr val="bg2">
                    <a:lumMod val="25000"/>
                  </a:schemeClr>
                </a:solidFill>
              </a:rPr>
              <a:t>ინსტრუმენტი, </a:t>
            </a:r>
            <a:r>
              <a:rPr lang="ka-GE" sz="1400" b="1" i="1" dirty="0">
                <a:solidFill>
                  <a:schemeClr val="bg2">
                    <a:lumMod val="25000"/>
                  </a:schemeClr>
                </a:solidFill>
              </a:rPr>
              <a:t>რომელიც ითვალისწინებს საჯარო ფინანსების მართვის შესრულების საფუძვლიან, თანმიმდევრულ და მტკიცებულებებზე დაფუძნებულ ანალიზს დროის კონკრეტულ მონაკვეთში და ფასდება: </a:t>
            </a:r>
          </a:p>
          <a:p>
            <a:pPr marL="719138" lvl="2" indent="-285750" algn="just">
              <a:buFont typeface="Wingdings" panose="05000000000000000000" pitchFamily="2" charset="2"/>
              <a:buChar char="ü"/>
            </a:pPr>
            <a:r>
              <a:rPr lang="ka-GE" sz="1400" i="1" dirty="0">
                <a:solidFill>
                  <a:schemeClr val="bg2">
                    <a:lumMod val="25000"/>
                  </a:schemeClr>
                </a:solidFill>
              </a:rPr>
              <a:t>ბიუჯეტის </a:t>
            </a:r>
            <a:r>
              <a:rPr lang="ka-GE" sz="1400" i="1" dirty="0" smtClean="0">
                <a:solidFill>
                  <a:schemeClr val="bg2">
                    <a:lumMod val="25000"/>
                  </a:schemeClr>
                </a:solidFill>
              </a:rPr>
              <a:t>სანდოობა;</a:t>
            </a:r>
            <a:endParaRPr lang="ka-GE" sz="1400" i="1" dirty="0">
              <a:solidFill>
                <a:schemeClr val="bg2">
                  <a:lumMod val="25000"/>
                </a:schemeClr>
              </a:solidFill>
            </a:endParaRPr>
          </a:p>
          <a:p>
            <a:pPr marL="719138" lvl="2" indent="-285750" algn="just">
              <a:buFont typeface="Wingdings" panose="05000000000000000000" pitchFamily="2" charset="2"/>
              <a:buChar char="ü"/>
            </a:pPr>
            <a:r>
              <a:rPr lang="ka-GE" sz="1400" i="1" dirty="0">
                <a:solidFill>
                  <a:schemeClr val="bg2">
                    <a:lumMod val="25000"/>
                  </a:schemeClr>
                </a:solidFill>
              </a:rPr>
              <a:t>საჯარო ფინანსების </a:t>
            </a:r>
            <a:r>
              <a:rPr lang="ka-GE" sz="1400" i="1" dirty="0" smtClean="0">
                <a:solidFill>
                  <a:schemeClr val="bg2">
                    <a:lumMod val="25000"/>
                  </a:schemeClr>
                </a:solidFill>
              </a:rPr>
              <a:t>გამჭვირვალობა;</a:t>
            </a:r>
            <a:endParaRPr lang="ka-GE" sz="1400" i="1" dirty="0">
              <a:solidFill>
                <a:schemeClr val="bg2">
                  <a:lumMod val="25000"/>
                </a:schemeClr>
              </a:solidFill>
            </a:endParaRPr>
          </a:p>
          <a:p>
            <a:pPr marL="719138" lvl="2" indent="-285750" algn="just">
              <a:buFont typeface="Wingdings" panose="05000000000000000000" pitchFamily="2" charset="2"/>
              <a:buChar char="ü"/>
            </a:pPr>
            <a:r>
              <a:rPr lang="ka-GE" sz="1400" i="1" dirty="0">
                <a:solidFill>
                  <a:schemeClr val="bg2">
                    <a:lumMod val="25000"/>
                  </a:schemeClr>
                </a:solidFill>
              </a:rPr>
              <a:t>აქტივებისა და ვალდებულების </a:t>
            </a:r>
            <a:r>
              <a:rPr lang="ka-GE" sz="1400" i="1" dirty="0" smtClean="0">
                <a:solidFill>
                  <a:schemeClr val="bg2">
                    <a:lumMod val="25000"/>
                  </a:schemeClr>
                </a:solidFill>
              </a:rPr>
              <a:t>მართვა;</a:t>
            </a:r>
            <a:endParaRPr lang="ka-GE" sz="1400" i="1" dirty="0">
              <a:solidFill>
                <a:schemeClr val="bg2">
                  <a:lumMod val="25000"/>
                </a:schemeClr>
              </a:solidFill>
            </a:endParaRPr>
          </a:p>
          <a:p>
            <a:pPr marL="719138" lvl="2" indent="-285750" algn="just">
              <a:buFont typeface="Wingdings" panose="05000000000000000000" pitchFamily="2" charset="2"/>
              <a:buChar char="ü"/>
            </a:pPr>
            <a:r>
              <a:rPr lang="ka-GE" sz="1400" i="1" dirty="0">
                <a:solidFill>
                  <a:schemeClr val="bg2">
                    <a:lumMod val="25000"/>
                  </a:schemeClr>
                </a:solidFill>
              </a:rPr>
              <a:t>პოლიტიკაზე დაფუძნებული სტრატეგია და </a:t>
            </a:r>
            <a:r>
              <a:rPr lang="ka-GE" sz="1400" i="1" dirty="0" smtClean="0">
                <a:solidFill>
                  <a:schemeClr val="bg2">
                    <a:lumMod val="25000"/>
                  </a:schemeClr>
                </a:solidFill>
              </a:rPr>
              <a:t>ბიუჯეტირება;</a:t>
            </a:r>
            <a:endParaRPr lang="ka-GE" sz="1400" i="1" dirty="0">
              <a:solidFill>
                <a:schemeClr val="bg2">
                  <a:lumMod val="25000"/>
                </a:schemeClr>
              </a:solidFill>
            </a:endParaRPr>
          </a:p>
          <a:p>
            <a:pPr marL="719138" lvl="2" indent="-285750" algn="just">
              <a:buFont typeface="Wingdings" panose="05000000000000000000" pitchFamily="2" charset="2"/>
              <a:buChar char="ü"/>
            </a:pPr>
            <a:r>
              <a:rPr lang="ka-GE" sz="1400" i="1" dirty="0">
                <a:solidFill>
                  <a:schemeClr val="bg2">
                    <a:lumMod val="25000"/>
                  </a:schemeClr>
                </a:solidFill>
              </a:rPr>
              <a:t>ბიუჯეტის აღსრულების პროგნოზირება და კონტროლი </a:t>
            </a:r>
            <a:r>
              <a:rPr lang="ka-GE" sz="1400" i="1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ka-GE" sz="1400" i="1" dirty="0">
              <a:solidFill>
                <a:schemeClr val="bg2">
                  <a:lumMod val="25000"/>
                </a:schemeClr>
              </a:solidFill>
            </a:endParaRPr>
          </a:p>
          <a:p>
            <a:pPr marL="719138" lvl="2" indent="-285750" algn="just">
              <a:buFont typeface="Wingdings" panose="05000000000000000000" pitchFamily="2" charset="2"/>
              <a:buChar char="ü"/>
            </a:pPr>
            <a:r>
              <a:rPr lang="ka-GE" sz="1400" i="1" dirty="0">
                <a:solidFill>
                  <a:schemeClr val="bg2">
                    <a:lumMod val="25000"/>
                  </a:schemeClr>
                </a:solidFill>
              </a:rPr>
              <a:t>აღრიცხვა და </a:t>
            </a:r>
            <a:r>
              <a:rPr lang="ka-GE" sz="1400" i="1" dirty="0" smtClean="0">
                <a:solidFill>
                  <a:schemeClr val="bg2">
                    <a:lumMod val="25000"/>
                  </a:schemeClr>
                </a:solidFill>
              </a:rPr>
              <a:t>ანგარიშგება;</a:t>
            </a:r>
            <a:endParaRPr lang="ka-GE" sz="1400" i="1" dirty="0">
              <a:solidFill>
                <a:schemeClr val="bg2">
                  <a:lumMod val="25000"/>
                </a:schemeClr>
              </a:solidFill>
            </a:endParaRPr>
          </a:p>
          <a:p>
            <a:pPr marL="719138" lvl="2" indent="-285750" algn="just">
              <a:buFont typeface="Wingdings" panose="05000000000000000000" pitchFamily="2" charset="2"/>
              <a:buChar char="ü"/>
            </a:pPr>
            <a:r>
              <a:rPr lang="ka-GE" sz="1400" i="1" dirty="0">
                <a:solidFill>
                  <a:schemeClr val="bg2">
                    <a:lumMod val="25000"/>
                  </a:schemeClr>
                </a:solidFill>
              </a:rPr>
              <a:t>გარე ანალიზი და </a:t>
            </a:r>
            <a:r>
              <a:rPr lang="ka-GE" sz="1400" i="1" dirty="0" smtClean="0">
                <a:solidFill>
                  <a:schemeClr val="bg2">
                    <a:lumMod val="25000"/>
                  </a:schemeClr>
                </a:solidFill>
              </a:rPr>
              <a:t>აუდიტი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006333"/>
              </p:ext>
            </p:extLst>
          </p:nvPr>
        </p:nvGraphicFramePr>
        <p:xfrm>
          <a:off x="354563" y="3465513"/>
          <a:ext cx="6447453" cy="295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27564" y="3232248"/>
            <a:ext cx="5864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b="1" dirty="0" smtClean="0"/>
              <a:t>2022 წელს, შეფასების 31 ინდიკატორიდან საქართველოს 20 ინდიკატორში აქვს უმაღლესი შეფასება, ხოლო შედარებით დაბალი შეფასება აქვს მხოლოდ 3 ინდიკატორში;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PEFA-</a:t>
            </a:r>
            <a:r>
              <a:rPr lang="ka-GE" sz="1400" b="1" dirty="0" smtClean="0"/>
              <a:t>ს მეთოდოლოგიით შეფასებულ არცერთ სხვა ქვეყანას არ აქვს მსგავსი მაღალი შეფასება;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b="1" dirty="0" smtClean="0"/>
              <a:t>ბოლო შეფასებით გაუმჯობესებულია: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a-GE" sz="1400" dirty="0">
                <a:solidFill>
                  <a:schemeClr val="bg2">
                    <a:lumMod val="25000"/>
                  </a:schemeClr>
                </a:solidFill>
              </a:rPr>
              <a:t>საბიუჯეტო დოკუმენტაციის ყოვლისმომცველობა;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a-GE" sz="1400" dirty="0">
                <a:solidFill>
                  <a:schemeClr val="bg2">
                    <a:lumMod val="25000"/>
                  </a:schemeClr>
                </a:solidFill>
              </a:rPr>
              <a:t>სახელმწიფო ინვესტიციების მართვა;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a-GE" sz="1400" dirty="0">
                <a:solidFill>
                  <a:schemeClr val="bg2">
                    <a:lumMod val="25000"/>
                  </a:schemeClr>
                </a:solidFill>
              </a:rPr>
              <a:t>ვალის მართვა;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a-GE" sz="1400" dirty="0">
                <a:solidFill>
                  <a:schemeClr val="bg2">
                    <a:lumMod val="25000"/>
                  </a:schemeClr>
                </a:solidFill>
              </a:rPr>
              <a:t>შესყიდვები;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a-GE" sz="1400" dirty="0">
                <a:solidFill>
                  <a:schemeClr val="bg2">
                    <a:lumMod val="25000"/>
                  </a:schemeClr>
                </a:solidFill>
              </a:rPr>
              <a:t>შიდა და გარე აუდიტი;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a-GE" sz="1400" dirty="0">
                <a:solidFill>
                  <a:schemeClr val="bg2">
                    <a:lumMod val="25000"/>
                  </a:schemeClr>
                </a:solidFill>
              </a:rPr>
              <a:t>აუდიტის ანგარიშების საკანონმდებლო </a:t>
            </a:r>
            <a:r>
              <a:rPr lang="ka-GE" sz="1400" dirty="0" smtClean="0">
                <a:solidFill>
                  <a:schemeClr val="bg2">
                    <a:lumMod val="25000"/>
                  </a:schemeClr>
                </a:solidFill>
              </a:rPr>
              <a:t>შემოწმება/განხილვა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ka-G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72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72584" cy="640080"/>
          </a:xfrm>
        </p:spPr>
        <p:txBody>
          <a:bodyPr>
            <a:noAutofit/>
          </a:bodyPr>
          <a:lstStyle/>
          <a:p>
            <a:r>
              <a:rPr lang="ka-G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სწრაფი ეკონომიკური აღდგენა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1412-A929-49FA-BA78-E8732F7B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1357" y="6284865"/>
            <a:ext cx="3276600" cy="274324"/>
          </a:xfrm>
        </p:spPr>
        <p:txBody>
          <a:bodyPr/>
          <a:lstStyle/>
          <a:p>
            <a:fld id="{9860EDB8-5305-433F-BE41-D7A86D811DB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331" y="1188719"/>
            <a:ext cx="540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ეკონომიკური ზრდა და მშპ ერთ სულ მოსახლეზე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07" y="3615498"/>
            <a:ext cx="540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მიმდინარე ანგარიშის ბალანსი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57201119"/>
              </p:ext>
            </p:extLst>
          </p:nvPr>
        </p:nvGraphicFramePr>
        <p:xfrm>
          <a:off x="474026" y="1353228"/>
          <a:ext cx="566928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36935988"/>
              </p:ext>
            </p:extLst>
          </p:nvPr>
        </p:nvGraphicFramePr>
        <p:xfrm>
          <a:off x="426719" y="3872952"/>
          <a:ext cx="5716587" cy="213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408918" y="3655726"/>
            <a:ext cx="540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ინფლაცია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6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097515"/>
              </p:ext>
            </p:extLst>
          </p:nvPr>
        </p:nvGraphicFramePr>
        <p:xfrm>
          <a:off x="6095999" y="3441221"/>
          <a:ext cx="5924804" cy="254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692339"/>
              </p:ext>
            </p:extLst>
          </p:nvPr>
        </p:nvGraphicFramePr>
        <p:xfrm>
          <a:off x="6143179" y="1188719"/>
          <a:ext cx="5704777" cy="244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964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72584" cy="640080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სწრაფი ეკონომიკური აღდგენა - საგარეო სექტორი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1412-A929-49FA-BA78-E8732F7B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1357" y="6284865"/>
            <a:ext cx="3276600" cy="274324"/>
          </a:xfrm>
        </p:spPr>
        <p:txBody>
          <a:bodyPr/>
          <a:lstStyle/>
          <a:p>
            <a:fld id="{9860EDB8-5305-433F-BE41-D7A86D811DB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466" y="3790762"/>
            <a:ext cx="540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ექსპორტი (წლიური ზრდა)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2299" y="3741202"/>
            <a:ext cx="540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იმპორტი (წლიური ზრდა)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301" y="1137696"/>
            <a:ext cx="540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ტურიზმი (2019=100)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3938" y="1145108"/>
            <a:ext cx="5618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პირდაპირი უცხოური ინვესტიციები  (%-ულად მშპ-სთან)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249337"/>
              </p:ext>
            </p:extLst>
          </p:nvPr>
        </p:nvGraphicFramePr>
        <p:xfrm>
          <a:off x="521207" y="3698203"/>
          <a:ext cx="5437713" cy="234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615538"/>
              </p:ext>
            </p:extLst>
          </p:nvPr>
        </p:nvGraphicFramePr>
        <p:xfrm>
          <a:off x="6300587" y="3790762"/>
          <a:ext cx="5751958" cy="249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194681"/>
              </p:ext>
            </p:extLst>
          </p:nvPr>
        </p:nvGraphicFramePr>
        <p:xfrm>
          <a:off x="6614832" y="1269683"/>
          <a:ext cx="5437713" cy="243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5C55563-BD7B-420B-A8FA-F597A35D00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862120"/>
              </p:ext>
            </p:extLst>
          </p:nvPr>
        </p:nvGraphicFramePr>
        <p:xfrm>
          <a:off x="311873" y="1180695"/>
          <a:ext cx="5818340" cy="251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110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4522" y="448056"/>
            <a:ext cx="11299269" cy="64008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ომის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გავლენა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ეკონომიკურ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აქტივობაზე</a:t>
            </a: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2022წ)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1412-A929-49FA-BA78-E8732F7B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019" y="6443492"/>
            <a:ext cx="3276600" cy="274324"/>
          </a:xfrm>
        </p:spPr>
        <p:txBody>
          <a:bodyPr/>
          <a:lstStyle/>
          <a:p>
            <a:fld id="{9860EDB8-5305-433F-BE41-D7A86D811DB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988" y="1096934"/>
            <a:ext cx="540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ექსპორტის ზრდის ტემპი</a:t>
            </a:r>
            <a:endParaRPr lang="ka-G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66369" y="1102053"/>
            <a:ext cx="540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ტურიზმი 2019=100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542034" y="1233070"/>
          <a:ext cx="5517576" cy="234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3088433" y="3899671"/>
          <a:ext cx="2914223" cy="255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52522" y="366046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10235" y="365856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92278" y="369251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</a:t>
            </a:r>
            <a:endParaRPr lang="en-US" dirty="0"/>
          </a:p>
        </p:txBody>
      </p:sp>
      <p:graphicFrame>
        <p:nvGraphicFramePr>
          <p:cNvPr id="16" name="Chart 15"/>
          <p:cNvGraphicFramePr/>
          <p:nvPr>
            <p:extLst/>
          </p:nvPr>
        </p:nvGraphicFramePr>
        <p:xfrm>
          <a:off x="488269" y="3845127"/>
          <a:ext cx="2914223" cy="255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92114" y="363796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44156" y="1096934"/>
            <a:ext cx="0" cy="576106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159" y="6299024"/>
            <a:ext cx="4029075" cy="590550"/>
          </a:xfrm>
          <a:prstGeom prst="rect">
            <a:avLst/>
          </a:prstGeom>
        </p:spPr>
      </p:pic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6302201" y="1057202"/>
          <a:ext cx="5512539" cy="263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5900957" y="3837447"/>
          <a:ext cx="5921724" cy="2543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Chart 20"/>
          <p:cNvGraphicFramePr/>
          <p:nvPr>
            <p:extLst/>
          </p:nvPr>
        </p:nvGraphicFramePr>
        <p:xfrm>
          <a:off x="6454844" y="3782903"/>
          <a:ext cx="4813949" cy="287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5808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72584" cy="640080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ფისკალური პარამეტრების აღდგენა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1412-A929-49FA-BA78-E8732F7B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1357" y="6284865"/>
            <a:ext cx="3276600" cy="274324"/>
          </a:xfrm>
        </p:spPr>
        <p:txBody>
          <a:bodyPr/>
          <a:lstStyle/>
          <a:p>
            <a:fld id="{9860EDB8-5305-433F-BE41-D7A86D811DB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65543390"/>
              </p:ext>
            </p:extLst>
          </p:nvPr>
        </p:nvGraphicFramePr>
        <p:xfrm>
          <a:off x="452582" y="1191833"/>
          <a:ext cx="5570934" cy="264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5766695"/>
              </p:ext>
            </p:extLst>
          </p:nvPr>
        </p:nvGraphicFramePr>
        <p:xfrm>
          <a:off x="327354" y="3533580"/>
          <a:ext cx="5684224" cy="264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052266871"/>
              </p:ext>
            </p:extLst>
          </p:nvPr>
        </p:nvGraphicFramePr>
        <p:xfrm>
          <a:off x="6163732" y="3533581"/>
          <a:ext cx="5824442" cy="253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82135021"/>
              </p:ext>
            </p:extLst>
          </p:nvPr>
        </p:nvGraphicFramePr>
        <p:xfrm>
          <a:off x="6327825" y="1191833"/>
          <a:ext cx="5570934" cy="234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647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72584" cy="640080"/>
          </a:xfrm>
        </p:spPr>
        <p:txBody>
          <a:bodyPr>
            <a:noAutofit/>
          </a:bodyPr>
          <a:lstStyle/>
          <a:p>
            <a:r>
              <a:rPr lang="ka-GE" b="1" dirty="0" smtClean="0"/>
              <a:t>საშუალოვადიანი მაკროეკონომიკური პროგნოზები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1412-A929-49FA-BA78-E8732F7B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3167" y="6293052"/>
            <a:ext cx="3276600" cy="274324"/>
          </a:xfrm>
        </p:spPr>
        <p:txBody>
          <a:bodyPr/>
          <a:lstStyle/>
          <a:p>
            <a:fld id="{9860EDB8-5305-433F-BE41-D7A86D811DB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9349" y="1215186"/>
            <a:ext cx="2873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ეკონომიკური ზრდა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0123" y="1443448"/>
            <a:ext cx="540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რეალური მშპ-ის აღდგენა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667221963"/>
              </p:ext>
            </p:extLst>
          </p:nvPr>
        </p:nvGraphicFramePr>
        <p:xfrm>
          <a:off x="6390123" y="1589391"/>
          <a:ext cx="5356361" cy="405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46641" y="5548673"/>
            <a:ext cx="5313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i="1" dirty="0" smtClean="0"/>
              <a:t>ნულოვანი სცენარი </a:t>
            </a:r>
            <a:r>
              <a:rPr lang="ka-GE" sz="1050" i="1" dirty="0"/>
              <a:t>წარმოადგენს 2019 წლის </a:t>
            </a:r>
            <a:r>
              <a:rPr lang="ka-GE" sz="1050" i="1" dirty="0" smtClean="0"/>
              <a:t>შემდეგ ეკონომიკის </a:t>
            </a:r>
            <a:r>
              <a:rPr lang="ka-GE" sz="1050" i="1" dirty="0"/>
              <a:t>საშუალოდ 4.5%-იან რეალურ </a:t>
            </a:r>
            <a:r>
              <a:rPr lang="ka-GE" sz="1050" i="1" dirty="0" smtClean="0"/>
              <a:t>ზრდას</a:t>
            </a:r>
            <a:endParaRPr lang="en-US" sz="1050" i="1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601899889"/>
              </p:ext>
            </p:extLst>
          </p:nvPr>
        </p:nvGraphicFramePr>
        <p:xfrm>
          <a:off x="363893" y="1446246"/>
          <a:ext cx="5738327" cy="453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45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72584" cy="640080"/>
          </a:xfrm>
        </p:spPr>
        <p:txBody>
          <a:bodyPr>
            <a:noAutofit/>
          </a:bodyPr>
          <a:lstStyle/>
          <a:p>
            <a:r>
              <a:rPr lang="ka-GE" b="1" dirty="0" smtClean="0"/>
              <a:t>ფისკალური ინდიკატორები საშუალოვადიან პერიოდში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1412-A929-49FA-BA78-E8732F7B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3167" y="6283721"/>
            <a:ext cx="3276600" cy="274324"/>
          </a:xfrm>
        </p:spPr>
        <p:txBody>
          <a:bodyPr/>
          <a:lstStyle/>
          <a:p>
            <a:fld id="{9860EDB8-5305-433F-BE41-D7A86D811DB3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638" y="1133553"/>
            <a:ext cx="540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ფისკალური დეფიციტი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8918" y="3731345"/>
            <a:ext cx="540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ფისკალური სექტორის დანაზოგი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058" y="3685179"/>
            <a:ext cx="540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კაპიტალური ხარჯები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76112" y="1136242"/>
            <a:ext cx="540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მთავრობის ვალი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43974591"/>
              </p:ext>
            </p:extLst>
          </p:nvPr>
        </p:nvGraphicFramePr>
        <p:xfrm>
          <a:off x="521207" y="1461166"/>
          <a:ext cx="566928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37092245"/>
              </p:ext>
            </p:extLst>
          </p:nvPr>
        </p:nvGraphicFramePr>
        <p:xfrm>
          <a:off x="6166897" y="3992956"/>
          <a:ext cx="566928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155623"/>
              </p:ext>
            </p:extLst>
          </p:nvPr>
        </p:nvGraphicFramePr>
        <p:xfrm>
          <a:off x="241071" y="3825551"/>
          <a:ext cx="5583655" cy="23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52538226"/>
              </p:ext>
            </p:extLst>
          </p:nvPr>
        </p:nvGraphicFramePr>
        <p:xfrm>
          <a:off x="6143306" y="1440580"/>
          <a:ext cx="566928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701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71af3243-3dd4-4a8d-8c0d-dd76da1f02a5"/>
    <ds:schemaRef ds:uri="http://www.w3.org/XML/1998/namespace"/>
    <ds:schemaRef ds:uri="http://schemas.openxmlformats.org/package/2006/metadata/core-properties"/>
    <ds:schemaRef ds:uri="16c05727-aa75-4e4a-9b5f-8a80a1165891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1387</Words>
  <Application>Microsoft Office PowerPoint</Application>
  <PresentationFormat>Widescreen</PresentationFormat>
  <Paragraphs>324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Segoe UI</vt:lpstr>
      <vt:lpstr>Segoe UI Light</vt:lpstr>
      <vt:lpstr>Wingdings</vt:lpstr>
      <vt:lpstr>WelcomeDoc</vt:lpstr>
      <vt:lpstr>2023 წლის ბიუჯეტი</vt:lpstr>
      <vt:lpstr>სრულიად გამჭვირვალე ბიუჯეტი - ღია ბიუჯეტის ინდექსი (OBI)</vt:lpstr>
      <vt:lpstr>ბიუჯეტის აღრიცხვიანობა და ანგარიშვალდებულება (WB – PEFA)</vt:lpstr>
      <vt:lpstr>სწრაფი ეკონომიკური აღდგენა</vt:lpstr>
      <vt:lpstr>სწრაფი ეკონომიკური აღდგენა - საგარეო სექტორი</vt:lpstr>
      <vt:lpstr>ომის გავლენა ეკონომიკურ აქტივობაზე (2022წ)</vt:lpstr>
      <vt:lpstr>ფისკალური პარამეტრების აღდგენა</vt:lpstr>
      <vt:lpstr>საშუალოვადიანი მაკროეკონომიკური პროგნოზები</vt:lpstr>
      <vt:lpstr>ფისკალური ინდიკატორები საშუალოვადიან პერიოდში</vt:lpstr>
      <vt:lpstr>ნაერთი ბიუჯეტის რესურსი - 2023 წელი</vt:lpstr>
      <vt:lpstr>ბიუჯეტის დეფიციტის კომპონენტები</vt:lpstr>
      <vt:lpstr>საპროცენტო განაკვეთი სესხებზე</vt:lpstr>
      <vt:lpstr>რესურსის განაწილება ბიუჯეტებს შორის</vt:lpstr>
      <vt:lpstr>ძირითადი მიმართულებების დაფინანსება</vt:lpstr>
      <vt:lpstr>თავდაცვა და უსაფრთხოება</vt:lpstr>
      <vt:lpstr>სოციალური დაცვის პროგრამები</vt:lpstr>
      <vt:lpstr>ჯანდაცვის პროგრამები</vt:lpstr>
      <vt:lpstr>განათლება და მეცნიერება </vt:lpstr>
      <vt:lpstr>ეკონომიკური ზრდის ხელშეწყობა</vt:lpstr>
      <vt:lpstr>ინფრასტრუქტურა</vt:lpstr>
      <vt:lpstr>გარემოს დაცვა</vt:lpstr>
      <vt:lpstr>კულტურა და სპორტი</vt:lpstr>
      <vt:lpstr>საჯარო სექტორის მდგრადობა</vt:lpstr>
      <vt:lpstr>მიმდინარე რეფორმები</vt:lpstr>
      <vt:lpstr>მიმდინარე რეფორმები</vt:lpstr>
      <vt:lpstr>მიმდინარე რეფორმები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2020-12-12T12:09:40Z</dcterms:created>
  <dcterms:modified xsi:type="dcterms:W3CDTF">2022-11-17T06:13:43Z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